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56" r:id="rId4"/>
    <p:sldId id="291" r:id="rId5"/>
    <p:sldId id="292" r:id="rId6"/>
    <p:sldId id="316" r:id="rId8"/>
    <p:sldId id="340" r:id="rId9"/>
    <p:sldId id="315" r:id="rId10"/>
    <p:sldId id="341" r:id="rId11"/>
    <p:sldId id="342" r:id="rId12"/>
    <p:sldId id="344" r:id="rId13"/>
    <p:sldId id="346" r:id="rId14"/>
    <p:sldId id="345" r:id="rId15"/>
    <p:sldId id="343" r:id="rId16"/>
    <p:sldId id="347" r:id="rId17"/>
    <p:sldId id="276" r:id="rId18"/>
    <p:sldId id="283"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889" autoAdjust="0"/>
  </p:normalViewPr>
  <p:slideViewPr>
    <p:cSldViewPr>
      <p:cViewPr>
        <p:scale>
          <a:sx n="120" d="100"/>
          <a:sy n="120" d="100"/>
        </p:scale>
        <p:origin x="-534" y="-234"/>
      </p:cViewPr>
      <p:guideLst>
        <p:guide orient="horz" pos="1642"/>
        <p:guide pos="2934"/>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122" name="Picture 2" descr="C:\Users\iamisis\Desktop\崔老师的PPT\bghome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122" name="Picture 2" descr="C:\Users\iamisis\Desktop\崔老师的PPT\bghome0.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Picture 2" descr="C:\Users\iamisis\Desktop\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205981"/>
            <a:ext cx="8229600" cy="565571"/>
          </a:xfrm>
        </p:spPr>
        <p:txBody>
          <a:bodyPr>
            <a:normAutofit/>
          </a:bodyPr>
          <a:lstStyle>
            <a:lvl1pPr algn="l">
              <a:defRPr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1494"/>
            <a:ext cx="8229600" cy="3394472"/>
          </a:xfrm>
        </p:spPr>
        <p:txBody>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pic>
        <p:nvPicPr>
          <p:cNvPr id="9" name="11 Imagen"/>
          <p:cNvPicPr>
            <a:picLocks noChangeAspect="1"/>
          </p:cNvPicPr>
          <p:nvPr userDrawn="1"/>
        </p:nvPicPr>
        <p:blipFill>
          <a:blip r:embed="rId3"/>
          <a:stretch>
            <a:fillRect/>
          </a:stretch>
        </p:blipFill>
        <p:spPr>
          <a:xfrm>
            <a:off x="7665295" y="4808227"/>
            <a:ext cx="361033" cy="304028"/>
          </a:xfrm>
          <a:prstGeom prst="rect">
            <a:avLst/>
          </a:prstGeom>
        </p:spPr>
      </p:pic>
      <p:pic>
        <p:nvPicPr>
          <p:cNvPr id="10" name="12 Imagen"/>
          <p:cNvPicPr>
            <a:picLocks noChangeAspect="1"/>
          </p:cNvPicPr>
          <p:nvPr userDrawn="1"/>
        </p:nvPicPr>
        <p:blipFill>
          <a:blip r:embed="rId3"/>
          <a:stretch>
            <a:fillRect/>
          </a:stretch>
        </p:blipFill>
        <p:spPr>
          <a:xfrm>
            <a:off x="8240702" y="4808227"/>
            <a:ext cx="361033" cy="304028"/>
          </a:xfrm>
          <a:prstGeom prst="rect">
            <a:avLst/>
          </a:prstGeom>
        </p:spPr>
      </p:pic>
      <p:sp>
        <p:nvSpPr>
          <p:cNvPr id="11" name="14 CuadroTexto"/>
          <p:cNvSpPr txBox="1"/>
          <p:nvPr userDrawn="1"/>
        </p:nvSpPr>
        <p:spPr>
          <a:xfrm>
            <a:off x="7964424" y="4820104"/>
            <a:ext cx="314510" cy="276999"/>
          </a:xfrm>
          <a:prstGeom prst="rect">
            <a:avLst/>
          </a:prstGeom>
          <a:noFill/>
        </p:spPr>
        <p:txBody>
          <a:bodyPr wrap="none" rtlCol="0">
            <a:spAutoFit/>
          </a:bodyPr>
          <a:lstStyle/>
          <a:p>
            <a:r>
              <a:rPr lang="es-HN" sz="1200" b="1" i="1" dirty="0" smtClean="0">
                <a:solidFill>
                  <a:schemeClr val="bg1"/>
                </a:solidFill>
              </a:rPr>
              <a:t>of</a:t>
            </a:r>
            <a:endParaRPr lang="es-ES" sz="1200" b="1" i="1" dirty="0">
              <a:solidFill>
                <a:schemeClr val="bg1"/>
              </a:solidFill>
            </a:endParaRPr>
          </a:p>
        </p:txBody>
      </p:sp>
      <p:sp>
        <p:nvSpPr>
          <p:cNvPr id="12" name="15 CuadroTexto"/>
          <p:cNvSpPr txBox="1"/>
          <p:nvPr userDrawn="1"/>
        </p:nvSpPr>
        <p:spPr>
          <a:xfrm>
            <a:off x="8252978" y="4820105"/>
            <a:ext cx="341760" cy="276999"/>
          </a:xfrm>
          <a:prstGeom prst="rect">
            <a:avLst/>
          </a:prstGeom>
          <a:noFill/>
        </p:spPr>
        <p:txBody>
          <a:bodyPr wrap="none" rtlCol="0">
            <a:spAutoFit/>
          </a:bodyPr>
          <a:lstStyle/>
          <a:p>
            <a:pPr algn="ctr"/>
            <a:r>
              <a:rPr lang="en-US" altLang="zh-CN" sz="1200" b="1" dirty="0" smtClean="0">
                <a:solidFill>
                  <a:schemeClr val="bg1"/>
                </a:solidFill>
              </a:rPr>
              <a:t>14</a:t>
            </a:r>
            <a:endParaRPr lang="es-ES" sz="1200" b="1" dirty="0">
              <a:solidFill>
                <a:schemeClr val="bg1"/>
              </a:solidFill>
            </a:endParaRPr>
          </a:p>
        </p:txBody>
      </p:sp>
      <p:pic>
        <p:nvPicPr>
          <p:cNvPr id="13" name="Imagen 6" descr="C:\Users\Design\Documents\Edu\Product Launch\btns.png">
            <a:hlinkClick r:id="" action="ppaction://hlinkshowjump?jump=nextslide"/>
          </p:cNvPr>
          <p:cNvPicPr>
            <a:picLocks noChangeAspect="1" noChangeArrowheads="1"/>
          </p:cNvPicPr>
          <p:nvPr userDrawn="1"/>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640564" y="4870377"/>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6" descr="C:\Users\Design\Documents\Edu\Product Launch\btns.png">
            <a:hlinkClick r:id="" action="ppaction://hlinkshowjump?jump=previousslide"/>
          </p:cNvPr>
          <p:cNvPicPr>
            <a:picLocks noChangeAspect="1" noChangeArrowheads="1"/>
          </p:cNvPicPr>
          <p:nvPr userDrawn="1"/>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flipH="1">
            <a:off x="7430979" y="4870377"/>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15" name="4 CuadroTexto"/>
          <p:cNvSpPr txBox="1"/>
          <p:nvPr userDrawn="1"/>
        </p:nvSpPr>
        <p:spPr>
          <a:xfrm>
            <a:off x="3566161" y="4816596"/>
            <a:ext cx="2011680" cy="275590"/>
          </a:xfrm>
          <a:prstGeom prst="rect">
            <a:avLst/>
          </a:prstGeom>
          <a:noFill/>
        </p:spPr>
        <p:txBody>
          <a:bodyPr wrap="none" rtlCol="0">
            <a:spAutoFit/>
          </a:bodyPr>
          <a:lstStyle/>
          <a:p>
            <a:pPr algn="ctr"/>
            <a:r>
              <a:rPr lang="zh-CN" altLang="es-ES" sz="1200" b="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张掖祥洪科技发展有限公司</a:t>
            </a:r>
            <a:endParaRPr lang="zh-CN" altLang="es-ES" sz="1200" b="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Picture 2" descr="C:\Users\iamisis\Desktop\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 name="Picture 2" descr="C:\Users\iamisis\Desktop\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57200" y="205981"/>
            <a:ext cx="8229600" cy="565571"/>
          </a:xfrm>
        </p:spPr>
        <p:txBody>
          <a:bodyPr>
            <a:normAutofit/>
          </a:bodyPr>
          <a:lstStyle>
            <a:lvl1pPr algn="l">
              <a:defRPr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1494"/>
            <a:ext cx="8229600" cy="3394472"/>
          </a:xfrm>
        </p:spPr>
        <p:txBody>
          <a:bodyPr/>
          <a:lstStyle>
            <a:lvl1pPr>
              <a:defRPr sz="2000">
                <a:latin typeface="微软雅黑" panose="020B0503020204020204" pitchFamily="34" charset="-122"/>
                <a:ea typeface="微软雅黑" panose="020B0503020204020204" pitchFamily="34" charset="-122"/>
              </a:defRPr>
            </a:lvl1pPr>
            <a:lvl2pPr>
              <a:defRPr sz="18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4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pic>
        <p:nvPicPr>
          <p:cNvPr id="9" name="11 Imagen"/>
          <p:cNvPicPr>
            <a:picLocks noChangeAspect="1"/>
          </p:cNvPicPr>
          <p:nvPr userDrawn="1"/>
        </p:nvPicPr>
        <p:blipFill>
          <a:blip r:embed="rId3"/>
          <a:stretch>
            <a:fillRect/>
          </a:stretch>
        </p:blipFill>
        <p:spPr>
          <a:xfrm>
            <a:off x="7665295" y="4808227"/>
            <a:ext cx="361033" cy="304028"/>
          </a:xfrm>
          <a:prstGeom prst="rect">
            <a:avLst/>
          </a:prstGeom>
        </p:spPr>
      </p:pic>
      <p:pic>
        <p:nvPicPr>
          <p:cNvPr id="10" name="12 Imagen"/>
          <p:cNvPicPr>
            <a:picLocks noChangeAspect="1"/>
          </p:cNvPicPr>
          <p:nvPr userDrawn="1"/>
        </p:nvPicPr>
        <p:blipFill>
          <a:blip r:embed="rId3"/>
          <a:stretch>
            <a:fillRect/>
          </a:stretch>
        </p:blipFill>
        <p:spPr>
          <a:xfrm>
            <a:off x="8240702" y="4808227"/>
            <a:ext cx="361033" cy="304028"/>
          </a:xfrm>
          <a:prstGeom prst="rect">
            <a:avLst/>
          </a:prstGeom>
        </p:spPr>
      </p:pic>
      <p:sp>
        <p:nvSpPr>
          <p:cNvPr id="11" name="14 CuadroTexto"/>
          <p:cNvSpPr txBox="1"/>
          <p:nvPr userDrawn="1"/>
        </p:nvSpPr>
        <p:spPr>
          <a:xfrm>
            <a:off x="7964424" y="4820104"/>
            <a:ext cx="314510" cy="276999"/>
          </a:xfrm>
          <a:prstGeom prst="rect">
            <a:avLst/>
          </a:prstGeom>
          <a:noFill/>
        </p:spPr>
        <p:txBody>
          <a:bodyPr wrap="none" rtlCol="0">
            <a:spAutoFit/>
          </a:bodyPr>
          <a:lstStyle/>
          <a:p>
            <a:r>
              <a:rPr lang="es-HN" sz="1200" b="1" i="1" dirty="0" smtClean="0">
                <a:solidFill>
                  <a:schemeClr val="bg1"/>
                </a:solidFill>
              </a:rPr>
              <a:t>of</a:t>
            </a:r>
            <a:endParaRPr lang="es-ES" sz="1200" b="1" i="1" dirty="0">
              <a:solidFill>
                <a:schemeClr val="bg1"/>
              </a:solidFill>
            </a:endParaRPr>
          </a:p>
        </p:txBody>
      </p:sp>
      <p:sp>
        <p:nvSpPr>
          <p:cNvPr id="12" name="15 CuadroTexto"/>
          <p:cNvSpPr txBox="1"/>
          <p:nvPr userDrawn="1"/>
        </p:nvSpPr>
        <p:spPr>
          <a:xfrm>
            <a:off x="8252978" y="4820105"/>
            <a:ext cx="341760" cy="276999"/>
          </a:xfrm>
          <a:prstGeom prst="rect">
            <a:avLst/>
          </a:prstGeom>
          <a:noFill/>
        </p:spPr>
        <p:txBody>
          <a:bodyPr wrap="none" rtlCol="0">
            <a:spAutoFit/>
          </a:bodyPr>
          <a:lstStyle/>
          <a:p>
            <a:pPr algn="ctr"/>
            <a:r>
              <a:rPr lang="en-US" altLang="zh-CN" sz="1200" b="1" dirty="0" smtClean="0">
                <a:solidFill>
                  <a:schemeClr val="bg1"/>
                </a:solidFill>
              </a:rPr>
              <a:t>14</a:t>
            </a:r>
            <a:endParaRPr lang="es-ES" sz="1200" b="1" dirty="0">
              <a:solidFill>
                <a:schemeClr val="bg1"/>
              </a:solidFill>
            </a:endParaRPr>
          </a:p>
        </p:txBody>
      </p:sp>
      <p:pic>
        <p:nvPicPr>
          <p:cNvPr id="13" name="Imagen 6" descr="C:\Users\Design\Documents\Edu\Product Launch\btns.png">
            <a:hlinkClick r:id="" action="ppaction://hlinkshowjump?jump=nextslide"/>
          </p:cNvPr>
          <p:cNvPicPr>
            <a:picLocks noChangeAspect="1" noChangeArrowheads="1"/>
          </p:cNvPicPr>
          <p:nvPr userDrawn="1"/>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640564" y="4870377"/>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6" descr="C:\Users\Design\Documents\Edu\Product Launch\btns.png">
            <a:hlinkClick r:id="" action="ppaction://hlinkshowjump?jump=previousslide"/>
          </p:cNvPr>
          <p:cNvPicPr>
            <a:picLocks noChangeAspect="1" noChangeArrowheads="1"/>
          </p:cNvPicPr>
          <p:nvPr userDrawn="1"/>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flipH="1">
            <a:off x="7430979" y="4870377"/>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15" name="4 CuadroTexto"/>
          <p:cNvSpPr txBox="1"/>
          <p:nvPr userDrawn="1"/>
        </p:nvSpPr>
        <p:spPr>
          <a:xfrm>
            <a:off x="3718561" y="4816596"/>
            <a:ext cx="1706880" cy="275590"/>
          </a:xfrm>
          <a:prstGeom prst="rect">
            <a:avLst/>
          </a:prstGeom>
          <a:noFill/>
        </p:spPr>
        <p:txBody>
          <a:bodyPr wrap="none" rtlCol="0">
            <a:spAutoFit/>
          </a:bodyPr>
          <a:lstStyle/>
          <a:p>
            <a:pPr algn="ctr"/>
            <a:r>
              <a:rPr lang="zh-CN" altLang="es-ES" sz="1200" b="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祥洪科技发展有限公司</a:t>
            </a:r>
            <a:endParaRPr lang="zh-CN" altLang="es-ES" sz="1200" b="0"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098" name="Picture 2" descr="C:\Users\iamisis\Desktop\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667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9" Type="http://schemas.openxmlformats.org/officeDocument/2006/relationships/slideLayout" Target="../slideLayouts/slideLayout1.xml"/><Relationship Id="rId18" Type="http://schemas.openxmlformats.org/officeDocument/2006/relationships/image" Target="../media/image22.png"/><Relationship Id="rId17" Type="http://schemas.openxmlformats.org/officeDocument/2006/relationships/image" Target="../media/image21.png"/><Relationship Id="rId16" Type="http://schemas.openxmlformats.org/officeDocument/2006/relationships/image" Target="../media/image20.png"/><Relationship Id="rId15" Type="http://schemas.openxmlformats.org/officeDocument/2006/relationships/image" Target="../media/image19.png"/><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microsoft.com/office/2007/relationships/hdphoto" Target="../media/image38.png"/><Relationship Id="rId4" Type="http://schemas.openxmlformats.org/officeDocument/2006/relationships/image" Target="../media/image37.pn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hdphoto" Target="../media/image38.png"/><Relationship Id="rId6" Type="http://schemas.openxmlformats.org/officeDocument/2006/relationships/image" Target="../media/image37.png"/><Relationship Id="rId5" Type="http://schemas.openxmlformats.org/officeDocument/2006/relationships/image" Target="../media/image44.pn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0" name="Picture 3" descr="D:\TDDOWNLOAD\win8风格图标\PNG\Communications\Blue\MB_0018_note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82539" y="1667517"/>
            <a:ext cx="920866" cy="9208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iamisis\Desktop\MetroStation_2.0_XiaZaiBa\metrostation_by_yankoa-d312tty\PNG\Others\Blue\MB_0001_p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645666"/>
            <a:ext cx="932282" cy="9322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iamisis\Desktop\MetroStation_2.0_XiaZaiBa\metrostation_by_yankoa-d312tty\PNG\Network\Blue\MB_0036_sear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982" y="1667517"/>
            <a:ext cx="917715" cy="9104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iamisis\Desktop\MetroStation_2.0_XiaZaiBa\metrostation_by_yankoa-d312tty\PNG\Suites\Blue\MB_0029_progra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693" y="1645666"/>
            <a:ext cx="932282" cy="932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iamisis\Desktop\MetroStation_2.0_XiaZaiBa\metrostation_by_yankoa-d312tty\PNG\Media\Blue\MB_0018_view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7975" y="1645666"/>
            <a:ext cx="932282" cy="9322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C:\Users\iamisis\Desktop\MetroStation_2.0_XiaZaiBa\metrostation_by_yankoa-d312tty\PNG\Navigation\blue\MB_0014_worl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0257" y="1656592"/>
            <a:ext cx="932282" cy="93228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PECLOGO-eff-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3794" y="3499075"/>
            <a:ext cx="835025" cy="5032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PPECLOGO-eff-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7718" y="3473675"/>
            <a:ext cx="773112" cy="4730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PPECLOGO-eff-0-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459" y="2592612"/>
            <a:ext cx="2373313" cy="14970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PPECLOGO-eff-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6205" y="4056285"/>
            <a:ext cx="412750"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PPECLOGO-eff-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6968" y="3510185"/>
            <a:ext cx="315912" cy="190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PPECLOGO-eff-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8545" y="4097561"/>
            <a:ext cx="155575" cy="93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PPECLOGO-eff-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4384" y="3302225"/>
            <a:ext cx="773113" cy="473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PPECLOGO-eff-5-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86880" y="3700687"/>
            <a:ext cx="1163638" cy="7080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PPECLOGO-eff-5-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33122" y="3851498"/>
            <a:ext cx="1444625" cy="9048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descr="PPECLOGO-eff-5-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03409" y="3397475"/>
            <a:ext cx="879475" cy="5365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PPECLOGO-eff-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73059" y="3964210"/>
            <a:ext cx="411163" cy="2476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PPECLOGO-eff-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81318" y="3170460"/>
            <a:ext cx="411162" cy="2476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PPECLOGO-eff2-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5972" y="3441924"/>
            <a:ext cx="1336675" cy="9001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PPECLOGO-eff2-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55205" y="3435574"/>
            <a:ext cx="344488" cy="23018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PPECLOGO-eff2-1-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7080" y="3775300"/>
            <a:ext cx="554038" cy="3698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7" descr="PPECLOGO-eff2-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93818" y="3513360"/>
            <a:ext cx="284162" cy="190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PPECLOGO-eff2-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92280" y="3851500"/>
            <a:ext cx="222250" cy="14922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07987" y="3079945"/>
            <a:ext cx="8362315" cy="1445260"/>
          </a:xfrm>
          <a:prstGeom prst="rect">
            <a:avLst/>
          </a:prstGeom>
          <a:noFill/>
        </p:spPr>
        <p:txBody>
          <a:bodyPr wrap="none" rtlCol="0">
            <a:spAutoFit/>
          </a:bodyPr>
          <a:lstStyle/>
          <a:p>
            <a:pPr algn="ct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好管家</a:t>
            </a: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云健康一体化平台简介</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endPar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祥洪科技发展有限公司</a:t>
            </a:r>
            <a:endPar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r>
              <a:rPr lang="zh-CN" altLang="en-US" sz="1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甘肃省张掖市国家级经济技术开发区创业大厦</a:t>
            </a:r>
            <a:endParaRPr lang="zh-CN" altLang="en-US" sz="1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85090" y="69850"/>
            <a:ext cx="1811020" cy="368300"/>
          </a:xfrm>
          <a:prstGeom prst="rect">
            <a:avLst/>
          </a:prstGeom>
          <a:noFill/>
          <a:effectLst>
            <a:outerShdw blurRad="25400" dist="12700" dir="2700000" algn="tl" rotWithShape="0">
              <a:srgbClr val="04AEDA">
                <a:alpha val="40000"/>
              </a:srgbClr>
            </a:outerShdw>
          </a:effectLst>
        </p:spPr>
        <p:txBody>
          <a:bodyPr wrap="none" rtlCol="0">
            <a:spAutoFit/>
          </a:bodyPr>
          <a:p>
            <a:r>
              <a:rPr lang="en-US" altLang="zh-CN">
                <a:solidFill>
                  <a:schemeClr val="tx2">
                    <a:lumMod val="40000"/>
                    <a:lumOff val="60000"/>
                  </a:schemeClr>
                </a:solidFill>
              </a:rPr>
              <a:t>www.hgjsoft.com</a:t>
            </a:r>
            <a:endParaRPr lang="en-US" altLang="zh-CN">
              <a:solidFill>
                <a:schemeClr val="tx2">
                  <a:lumMod val="40000"/>
                  <a:lumOff val="6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ppt_x</p:attrName>
                                        </p:attrNameLst>
                                      </p:cBhvr>
                                      <p:tavLst>
                                        <p:tav tm="0">
                                          <p:val>
                                            <p:strVal val="#ppt_x-#ppt_w*1.125000"/>
                                          </p:val>
                                        </p:tav>
                                        <p:tav tm="100000">
                                          <p:val>
                                            <p:strVal val="#ppt_x"/>
                                          </p:val>
                                        </p:tav>
                                      </p:tavLst>
                                    </p:anim>
                                    <p:animEffect transition="in" filter="wipe(right)">
                                      <p:cBhvr>
                                        <p:cTn id="13" dur="500"/>
                                        <p:tgtEl>
                                          <p:spTgt spid="26"/>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ppt_x</p:attrName>
                                        </p:attrNameLst>
                                      </p:cBhvr>
                                      <p:tavLst>
                                        <p:tav tm="0">
                                          <p:val>
                                            <p:strVal val="#ppt_x-#ppt_w*1.125000"/>
                                          </p:val>
                                        </p:tav>
                                        <p:tav tm="100000">
                                          <p:val>
                                            <p:strVal val="#ppt_x"/>
                                          </p:val>
                                        </p:tav>
                                      </p:tavLst>
                                    </p:anim>
                                    <p:animEffect transition="in" filter="wipe(right)">
                                      <p:cBhvr>
                                        <p:cTn id="18" dur="500"/>
                                        <p:tgtEl>
                                          <p:spTgt spid="27"/>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ppt_x</p:attrName>
                                        </p:attrNameLst>
                                      </p:cBhvr>
                                      <p:tavLst>
                                        <p:tav tm="0">
                                          <p:val>
                                            <p:strVal val="#ppt_x-#ppt_w*1.125000"/>
                                          </p:val>
                                        </p:tav>
                                        <p:tav tm="100000">
                                          <p:val>
                                            <p:strVal val="#ppt_x"/>
                                          </p:val>
                                        </p:tav>
                                      </p:tavLst>
                                    </p:anim>
                                    <p:animEffect transition="in" filter="wipe(right)">
                                      <p:cBhvr>
                                        <p:cTn id="23" dur="500"/>
                                        <p:tgtEl>
                                          <p:spTgt spid="28"/>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right)">
                                      <p:cBhvr>
                                        <p:cTn id="28" dur="500"/>
                                        <p:tgtEl>
                                          <p:spTgt spid="29"/>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p:tgtEl>
                                          <p:spTgt spid="30"/>
                                        </p:tgtEl>
                                        <p:attrNameLst>
                                          <p:attrName>ppt_x</p:attrName>
                                        </p:attrNameLst>
                                      </p:cBhvr>
                                      <p:tavLst>
                                        <p:tav tm="0">
                                          <p:val>
                                            <p:strVal val="#ppt_x-#ppt_w*1.125000"/>
                                          </p:val>
                                        </p:tav>
                                        <p:tav tm="100000">
                                          <p:val>
                                            <p:strVal val="#ppt_x"/>
                                          </p:val>
                                        </p:tav>
                                      </p:tavLst>
                                    </p:anim>
                                    <p:animEffect transition="in" filter="wipe(right)">
                                      <p:cBhvr>
                                        <p:cTn id="33" dur="500"/>
                                        <p:tgtEl>
                                          <p:spTgt spid="30"/>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35" presetClass="path" presetSubtype="0" fill="hold" nodeType="withEffect">
                                  <p:stCondLst>
                                    <p:cond delay="0"/>
                                  </p:stCondLst>
                                  <p:childTnLst>
                                    <p:animMotion origin="layout" path="M 0 0  L -0.25 0  E" pathEditMode="relative" rAng="0" ptsTypes="">
                                      <p:cBhvr>
                                        <p:cTn id="72" dur="5000" fill="hold"/>
                                        <p:tgtEl>
                                          <p:spTgt spid="41"/>
                                        </p:tgtEl>
                                        <p:attrNameLst>
                                          <p:attrName>ppt_x</p:attrName>
                                          <p:attrName>ppt_y</p:attrName>
                                        </p:attrNameLst>
                                      </p:cBhvr>
                                      <p:rCtr x="0" y="0"/>
                                    </p:animMotion>
                                  </p:childTnLst>
                                </p:cTn>
                              </p:par>
                              <p:par>
                                <p:cTn id="73" presetID="35" presetClass="path" presetSubtype="0" fill="hold" nodeType="withEffect">
                                  <p:stCondLst>
                                    <p:cond delay="0"/>
                                  </p:stCondLst>
                                  <p:childTnLst>
                                    <p:animMotion origin="layout" path="M 4.16667E-6 3.33333E-6 L -0.31632 3.33333E-6 " pathEditMode="relative" rAng="0" ptsTypes="AA">
                                      <p:cBhvr>
                                        <p:cTn id="74" dur="5000" fill="hold"/>
                                        <p:tgtEl>
                                          <p:spTgt spid="33"/>
                                        </p:tgtEl>
                                        <p:attrNameLst>
                                          <p:attrName>ppt_x</p:attrName>
                                          <p:attrName>ppt_y</p:attrName>
                                        </p:attrNameLst>
                                      </p:cBhvr>
                                      <p:rCtr x="-15816" y="0"/>
                                    </p:animMotion>
                                  </p:childTnLst>
                                </p:cTn>
                              </p:par>
                              <p:par>
                                <p:cTn id="75" presetID="35" presetClass="path" presetSubtype="0" fill="hold" nodeType="withEffect">
                                  <p:stCondLst>
                                    <p:cond delay="0"/>
                                  </p:stCondLst>
                                  <p:childTnLst>
                                    <p:animMotion origin="layout" path="M 0.00504 -1.85185E-6 L -0.46684 -1.85185E-6 " pathEditMode="relative" rAng="0" ptsTypes="AA">
                                      <p:cBhvr>
                                        <p:cTn id="76" dur="5000" fill="hold"/>
                                        <p:tgtEl>
                                          <p:spTgt spid="36"/>
                                        </p:tgtEl>
                                        <p:attrNameLst>
                                          <p:attrName>ppt_x</p:attrName>
                                          <p:attrName>ppt_y</p:attrName>
                                        </p:attrNameLst>
                                      </p:cBhvr>
                                      <p:rCtr x="-23594" y="0"/>
                                    </p:animMotion>
                                  </p:childTnLst>
                                </p:cTn>
                              </p:par>
                              <p:par>
                                <p:cTn id="77" presetID="35" presetClass="path" presetSubtype="0" fill="hold" nodeType="withEffect">
                                  <p:stCondLst>
                                    <p:cond delay="0"/>
                                  </p:stCondLst>
                                  <p:childTnLst>
                                    <p:animMotion origin="layout" path="M -3.05556E-6 1.11111E-6 L -0.19531 1.11111E-6 " pathEditMode="relative" rAng="0" ptsTypes="AA">
                                      <p:cBhvr>
                                        <p:cTn id="78" dur="5000" fill="hold"/>
                                        <p:tgtEl>
                                          <p:spTgt spid="38"/>
                                        </p:tgtEl>
                                        <p:attrNameLst>
                                          <p:attrName>ppt_x</p:attrName>
                                          <p:attrName>ppt_y</p:attrName>
                                        </p:attrNameLst>
                                      </p:cBhvr>
                                      <p:rCtr x="-9774" y="0"/>
                                    </p:animMotion>
                                  </p:childTnLst>
                                </p:cTn>
                              </p:par>
                              <p:par>
                                <p:cTn id="79" presetID="35" presetClass="path" presetSubtype="0" fill="hold" nodeType="withEffect">
                                  <p:stCondLst>
                                    <p:cond delay="0"/>
                                  </p:stCondLst>
                                  <p:childTnLst>
                                    <p:animMotion origin="layout" path="M 5.55556E-7 2.59259E-6 L -0.43594 2.59259E-6 " pathEditMode="relative" rAng="0" ptsTypes="AA">
                                      <p:cBhvr>
                                        <p:cTn id="80" dur="5000" fill="hold"/>
                                        <p:tgtEl>
                                          <p:spTgt spid="35"/>
                                        </p:tgtEl>
                                        <p:attrNameLst>
                                          <p:attrName>ppt_x</p:attrName>
                                          <p:attrName>ppt_y</p:attrName>
                                        </p:attrNameLst>
                                      </p:cBhvr>
                                      <p:rCtr x="-21806" y="0"/>
                                    </p:animMotion>
                                  </p:childTnLst>
                                </p:cTn>
                              </p:par>
                              <p:par>
                                <p:cTn id="81" presetID="35" presetClass="path" presetSubtype="0" fill="hold" nodeType="withEffect">
                                  <p:stCondLst>
                                    <p:cond delay="0"/>
                                  </p:stCondLst>
                                  <p:childTnLst>
                                    <p:animMotion origin="layout" path="M -1.94444E-6 2.59259E-6 L -0.61719 2.59259E-6 " pathEditMode="relative" rAng="0" ptsTypes="AA">
                                      <p:cBhvr>
                                        <p:cTn id="82" dur="5000" fill="hold"/>
                                        <p:tgtEl>
                                          <p:spTgt spid="37"/>
                                        </p:tgtEl>
                                        <p:attrNameLst>
                                          <p:attrName>ppt_x</p:attrName>
                                          <p:attrName>ppt_y</p:attrName>
                                        </p:attrNameLst>
                                      </p:cBhvr>
                                      <p:rCtr x="-30868" y="0"/>
                                    </p:animMotion>
                                  </p:childTnLst>
                                </p:cTn>
                              </p:par>
                              <p:par>
                                <p:cTn id="83" presetID="35" presetClass="path" presetSubtype="0" fill="hold" nodeType="withEffect">
                                  <p:stCondLst>
                                    <p:cond delay="0"/>
                                  </p:stCondLst>
                                  <p:childTnLst>
                                    <p:animMotion origin="layout" path="M 3.05556E-6 -1.85185E-6 L -0.33577 -1.85185E-6 " pathEditMode="relative" rAng="0" ptsTypes="AA">
                                      <p:cBhvr>
                                        <p:cTn id="84" dur="5000" fill="hold"/>
                                        <p:tgtEl>
                                          <p:spTgt spid="32"/>
                                        </p:tgtEl>
                                        <p:attrNameLst>
                                          <p:attrName>ppt_x</p:attrName>
                                          <p:attrName>ppt_y</p:attrName>
                                        </p:attrNameLst>
                                      </p:cBhvr>
                                      <p:rCtr x="-16788" y="0"/>
                                    </p:animMotion>
                                  </p:childTnLst>
                                </p:cTn>
                              </p:par>
                              <p:par>
                                <p:cTn id="85" presetID="35" presetClass="path" presetSubtype="0" fill="hold" nodeType="withEffect">
                                  <p:stCondLst>
                                    <p:cond delay="0"/>
                                  </p:stCondLst>
                                  <p:childTnLst>
                                    <p:animMotion origin="layout" path="M 1.66667E-6 -1.85185E-6 L -0.57188 -1.85185E-6 " pathEditMode="relative" rAng="0" ptsTypes="AA">
                                      <p:cBhvr>
                                        <p:cTn id="86" dur="5000" fill="hold"/>
                                        <p:tgtEl>
                                          <p:spTgt spid="42"/>
                                        </p:tgtEl>
                                        <p:attrNameLst>
                                          <p:attrName>ppt_x</p:attrName>
                                          <p:attrName>ppt_y</p:attrName>
                                        </p:attrNameLst>
                                      </p:cBhvr>
                                      <p:rCtr x="-28594" y="0"/>
                                    </p:animMotion>
                                  </p:childTnLst>
                                </p:cTn>
                              </p:par>
                              <p:par>
                                <p:cTn id="87" presetID="35" presetClass="path" presetSubtype="0" fill="hold" nodeType="withEffect">
                                  <p:stCondLst>
                                    <p:cond delay="0"/>
                                  </p:stCondLst>
                                  <p:childTnLst>
                                    <p:animMotion origin="layout" path="M 1.66667E-6 -1.85185E-6 L -0.57188 -1.85185E-6 " pathEditMode="relative" rAng="0" ptsTypes="AA">
                                      <p:cBhvr>
                                        <p:cTn id="88" dur="5000" fill="hold"/>
                                        <p:tgtEl>
                                          <p:spTgt spid="43"/>
                                        </p:tgtEl>
                                        <p:attrNameLst>
                                          <p:attrName>ppt_x</p:attrName>
                                          <p:attrName>ppt_y</p:attrName>
                                        </p:attrNameLst>
                                      </p:cBhvr>
                                      <p:rCtr x="-28594" y="0"/>
                                    </p:animMotion>
                                  </p:childTnLst>
                                </p:cTn>
                              </p:par>
                              <p:par>
                                <p:cTn id="89" presetID="63" presetClass="path" presetSubtype="0" fill="hold" nodeType="withEffect">
                                  <p:stCondLst>
                                    <p:cond delay="0"/>
                                  </p:stCondLst>
                                  <p:childTnLst>
                                    <p:animMotion origin="layout" path="M 5.55556E-7 2.59259E-6 L 0.43906 2.59259E-6 " pathEditMode="relative" rAng="0" ptsTypes="AA">
                                      <p:cBhvr>
                                        <p:cTn id="90" dur="5000" fill="hold"/>
                                        <p:tgtEl>
                                          <p:spTgt spid="40"/>
                                        </p:tgtEl>
                                        <p:attrNameLst>
                                          <p:attrName>ppt_x</p:attrName>
                                          <p:attrName>ppt_y</p:attrName>
                                        </p:attrNameLst>
                                      </p:cBhvr>
                                      <p:rCtr x="21944" y="0"/>
                                    </p:animMotion>
                                  </p:childTnLst>
                                </p:cTn>
                              </p:par>
                              <p:par>
                                <p:cTn id="91" presetID="63" presetClass="path" presetSubtype="0" fill="hold" nodeType="withEffect">
                                  <p:stCondLst>
                                    <p:cond delay="0"/>
                                  </p:stCondLst>
                                  <p:childTnLst>
                                    <p:animMotion origin="layout" path="M -1.38889E-6 2.96296E-6 L 0.62813 2.96296E-6 " pathEditMode="relative" rAng="0" ptsTypes="AA">
                                      <p:cBhvr>
                                        <p:cTn id="92" dur="5000" fill="hold"/>
                                        <p:tgtEl>
                                          <p:spTgt spid="39"/>
                                        </p:tgtEl>
                                        <p:attrNameLst>
                                          <p:attrName>ppt_x</p:attrName>
                                          <p:attrName>ppt_y</p:attrName>
                                        </p:attrNameLst>
                                      </p:cBhvr>
                                      <p:rCtr x="31406" y="0"/>
                                    </p:animMotion>
                                  </p:childTnLst>
                                </p:cTn>
                              </p:par>
                              <p:par>
                                <p:cTn id="93" presetID="63" presetClass="path" presetSubtype="0" fill="hold" nodeType="withEffect">
                                  <p:stCondLst>
                                    <p:cond delay="0"/>
                                  </p:stCondLst>
                                  <p:childTnLst>
                                    <p:animMotion origin="layout" path="M 2.77778E-6 -2.96296E-6 L 0.42465 -2.96296E-6 " pathEditMode="relative" rAng="0" ptsTypes="AA">
                                      <p:cBhvr>
                                        <p:cTn id="94" dur="5000" fill="hold"/>
                                        <p:tgtEl>
                                          <p:spTgt spid="34"/>
                                        </p:tgtEl>
                                        <p:attrNameLst>
                                          <p:attrName>ppt_x</p:attrName>
                                          <p:attrName>ppt_y</p:attrName>
                                        </p:attrNameLst>
                                      </p:cBhvr>
                                      <p:rCtr x="21233" y="0"/>
                                    </p:animMotion>
                                  </p:childTnLst>
                                </p:cTn>
                              </p:par>
                              <p:par>
                                <p:cTn id="95" presetID="10" presetClass="exit" presetSubtype="0" fill="hold" nodeType="withEffect">
                                  <p:stCondLst>
                                    <p:cond delay="250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10" presetClass="exit" presetSubtype="0" fill="hold" nodeType="withEffect">
                                  <p:stCondLst>
                                    <p:cond delay="2500"/>
                                  </p:stCondLst>
                                  <p:childTnLst>
                                    <p:animEffect transition="out" filter="fade">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par>
                                <p:cTn id="104" presetID="10" presetClass="exit" presetSubtype="0" fill="hold" nodeType="withEffect">
                                  <p:stCondLst>
                                    <p:cond delay="250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par>
                                <p:cTn id="107" presetID="10" presetClass="exit" presetSubtype="0" fill="hold" nodeType="withEffect">
                                  <p:stCondLst>
                                    <p:cond delay="2500"/>
                                  </p:stCondLst>
                                  <p:childTnLst>
                                    <p:animEffect transition="out" filter="fade">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par>
                                <p:cTn id="110" presetID="10" presetClass="exit" presetSubtype="0" fill="hold" nodeType="withEffect">
                                  <p:stCondLst>
                                    <p:cond delay="2500"/>
                                  </p:stCondLst>
                                  <p:childTnLst>
                                    <p:animEffect transition="out" filter="fade">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par>
                                <p:cTn id="113" presetID="10" presetClass="exit" presetSubtype="0" fill="hold" nodeType="withEffect">
                                  <p:stCondLst>
                                    <p:cond delay="2500"/>
                                  </p:stCondLst>
                                  <p:childTnLst>
                                    <p:animEffect transition="out" filter="fade">
                                      <p:cBhvr>
                                        <p:cTn id="114" dur="500"/>
                                        <p:tgtEl>
                                          <p:spTgt spid="33"/>
                                        </p:tgtEl>
                                      </p:cBhvr>
                                    </p:animEffect>
                                    <p:set>
                                      <p:cBhvr>
                                        <p:cTn id="115" dur="1" fill="hold">
                                          <p:stCondLst>
                                            <p:cond delay="499"/>
                                          </p:stCondLst>
                                        </p:cTn>
                                        <p:tgtEl>
                                          <p:spTgt spid="33"/>
                                        </p:tgtEl>
                                        <p:attrNameLst>
                                          <p:attrName>style.visibility</p:attrName>
                                        </p:attrNameLst>
                                      </p:cBhvr>
                                      <p:to>
                                        <p:strVal val="hidden"/>
                                      </p:to>
                                    </p:set>
                                  </p:childTnLst>
                                </p:cTn>
                              </p:par>
                              <p:par>
                                <p:cTn id="116" presetID="10" presetClass="exit" presetSubtype="0" fill="hold" nodeType="withEffect">
                                  <p:stCondLst>
                                    <p:cond delay="2500"/>
                                  </p:stCondLst>
                                  <p:childTnLst>
                                    <p:animEffect transition="out" filter="fade">
                                      <p:cBhvr>
                                        <p:cTn id="117" dur="500"/>
                                        <p:tgtEl>
                                          <p:spTgt spid="41"/>
                                        </p:tgtEl>
                                      </p:cBhvr>
                                    </p:animEffect>
                                    <p:set>
                                      <p:cBhvr>
                                        <p:cTn id="118" dur="1" fill="hold">
                                          <p:stCondLst>
                                            <p:cond delay="499"/>
                                          </p:stCondLst>
                                        </p:cTn>
                                        <p:tgtEl>
                                          <p:spTgt spid="41"/>
                                        </p:tgtEl>
                                        <p:attrNameLst>
                                          <p:attrName>style.visibility</p:attrName>
                                        </p:attrNameLst>
                                      </p:cBhvr>
                                      <p:to>
                                        <p:strVal val="hidden"/>
                                      </p:to>
                                    </p:set>
                                  </p:childTnLst>
                                </p:cTn>
                              </p:par>
                              <p:par>
                                <p:cTn id="119" presetID="10" presetClass="exit" presetSubtype="0" fill="hold" nodeType="withEffect">
                                  <p:stCondLst>
                                    <p:cond delay="2500"/>
                                  </p:stCondLst>
                                  <p:childTnLst>
                                    <p:animEffect transition="out" filter="fade">
                                      <p:cBhvr>
                                        <p:cTn id="120" dur="500"/>
                                        <p:tgtEl>
                                          <p:spTgt spid="43"/>
                                        </p:tgtEl>
                                      </p:cBhvr>
                                    </p:animEffect>
                                    <p:set>
                                      <p:cBhvr>
                                        <p:cTn id="121" dur="1" fill="hold">
                                          <p:stCondLst>
                                            <p:cond delay="499"/>
                                          </p:stCondLst>
                                        </p:cTn>
                                        <p:tgtEl>
                                          <p:spTgt spid="43"/>
                                        </p:tgtEl>
                                        <p:attrNameLst>
                                          <p:attrName>style.visibility</p:attrName>
                                        </p:attrNameLst>
                                      </p:cBhvr>
                                      <p:to>
                                        <p:strVal val="hidden"/>
                                      </p:to>
                                    </p:set>
                                  </p:childTnLst>
                                </p:cTn>
                              </p:par>
                              <p:par>
                                <p:cTn id="122" presetID="10" presetClass="exit" presetSubtype="0" fill="hold" nodeType="withEffect">
                                  <p:stCondLst>
                                    <p:cond delay="2500"/>
                                  </p:stCondLst>
                                  <p:childTnLst>
                                    <p:animEffect transition="out" filter="fade">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par>
                                <p:cTn id="125" presetID="10" presetClass="exit" presetSubtype="0" fill="hold" nodeType="withEffect">
                                  <p:stCondLst>
                                    <p:cond delay="2500"/>
                                  </p:stCondLst>
                                  <p:childTnLst>
                                    <p:animEffect transition="out" filter="fade">
                                      <p:cBhvr>
                                        <p:cTn id="126" dur="500"/>
                                        <p:tgtEl>
                                          <p:spTgt spid="32"/>
                                        </p:tgtEl>
                                      </p:cBhvr>
                                    </p:animEffect>
                                    <p:set>
                                      <p:cBhvr>
                                        <p:cTn id="127" dur="1" fill="hold">
                                          <p:stCondLst>
                                            <p:cond delay="499"/>
                                          </p:stCondLst>
                                        </p:cTn>
                                        <p:tgtEl>
                                          <p:spTgt spid="32"/>
                                        </p:tgtEl>
                                        <p:attrNameLst>
                                          <p:attrName>style.visibility</p:attrName>
                                        </p:attrNameLst>
                                      </p:cBhvr>
                                      <p:to>
                                        <p:strVal val="hidden"/>
                                      </p:to>
                                    </p:set>
                                  </p:childTnLst>
                                </p:cTn>
                              </p:par>
                              <p:par>
                                <p:cTn id="128" presetID="10" presetClass="exit" presetSubtype="0" fill="hold" nodeType="withEffect">
                                  <p:stCondLst>
                                    <p:cond delay="2500"/>
                                  </p:stCondLst>
                                  <p:childTnLst>
                                    <p:animEffect transition="out" filter="fade">
                                      <p:cBhvr>
                                        <p:cTn id="129" dur="500"/>
                                        <p:tgtEl>
                                          <p:spTgt spid="36"/>
                                        </p:tgtEl>
                                      </p:cBhvr>
                                    </p:animEffect>
                                    <p:set>
                                      <p:cBhvr>
                                        <p:cTn id="130" dur="1" fill="hold">
                                          <p:stCondLst>
                                            <p:cond delay="499"/>
                                          </p:stCondLst>
                                        </p:cTn>
                                        <p:tgtEl>
                                          <p:spTgt spid="36"/>
                                        </p:tgtEl>
                                        <p:attrNameLst>
                                          <p:attrName>style.visibility</p:attrName>
                                        </p:attrNameLst>
                                      </p:cBhvr>
                                      <p:to>
                                        <p:strVal val="hidden"/>
                                      </p:to>
                                    </p:set>
                                  </p:childTnLst>
                                </p:cTn>
                              </p:par>
                              <p:par>
                                <p:cTn id="131" presetID="10" presetClass="entr" presetSubtype="0" fill="hold"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100"/>
                                        <p:tgtEl>
                                          <p:spTgt spid="44"/>
                                        </p:tgtEl>
                                      </p:cBhvr>
                                    </p:animEffect>
                                  </p:childTnLst>
                                </p:cTn>
                              </p:par>
                              <p:par>
                                <p:cTn id="134" presetID="10" presetClass="entr" presetSubtype="0" fill="hold" nodeType="withEffect">
                                  <p:stCondLst>
                                    <p:cond delay="60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100"/>
                                        <p:tgtEl>
                                          <p:spTgt spid="45"/>
                                        </p:tgtEl>
                                      </p:cBhvr>
                                    </p:animEffect>
                                  </p:childTnLst>
                                </p:cTn>
                              </p:par>
                              <p:par>
                                <p:cTn id="137" presetID="10" presetClass="entr" presetSubtype="0" fill="hold" nodeType="withEffect">
                                  <p:stCondLst>
                                    <p:cond delay="200"/>
                                  </p:stCondLst>
                                  <p:childTnLst>
                                    <p:set>
                                      <p:cBhvr>
                                        <p:cTn id="138" dur="1" fill="hold">
                                          <p:stCondLst>
                                            <p:cond delay="0"/>
                                          </p:stCondLst>
                                        </p:cTn>
                                        <p:tgtEl>
                                          <p:spTgt spid="46"/>
                                        </p:tgtEl>
                                        <p:attrNameLst>
                                          <p:attrName>style.visibility</p:attrName>
                                        </p:attrNameLst>
                                      </p:cBhvr>
                                      <p:to>
                                        <p:strVal val="visible"/>
                                      </p:to>
                                    </p:set>
                                    <p:animEffect transition="in" filter="fade">
                                      <p:cBhvr>
                                        <p:cTn id="139" dur="100"/>
                                        <p:tgtEl>
                                          <p:spTgt spid="46"/>
                                        </p:tgtEl>
                                      </p:cBhvr>
                                    </p:animEffect>
                                  </p:childTnLst>
                                </p:cTn>
                              </p:par>
                              <p:par>
                                <p:cTn id="140" presetID="10" presetClass="entr" presetSubtype="0" fill="hold" nodeType="withEffect">
                                  <p:stCondLst>
                                    <p:cond delay="180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100"/>
                                        <p:tgtEl>
                                          <p:spTgt spid="47"/>
                                        </p:tgtEl>
                                      </p:cBhvr>
                                    </p:animEffect>
                                  </p:childTnLst>
                                </p:cTn>
                              </p:par>
                              <p:par>
                                <p:cTn id="143" presetID="10" presetClass="entr" presetSubtype="0" fill="hold" nodeType="withEffect">
                                  <p:stCondLst>
                                    <p:cond delay="2200"/>
                                  </p:stCondLst>
                                  <p:childTnLst>
                                    <p:set>
                                      <p:cBhvr>
                                        <p:cTn id="144" dur="1" fill="hold">
                                          <p:stCondLst>
                                            <p:cond delay="0"/>
                                          </p:stCondLst>
                                        </p:cTn>
                                        <p:tgtEl>
                                          <p:spTgt spid="48"/>
                                        </p:tgtEl>
                                        <p:attrNameLst>
                                          <p:attrName>style.visibility</p:attrName>
                                        </p:attrNameLst>
                                      </p:cBhvr>
                                      <p:to>
                                        <p:strVal val="visible"/>
                                      </p:to>
                                    </p:set>
                                    <p:animEffect transition="in" filter="fade">
                                      <p:cBhvr>
                                        <p:cTn id="145" dur="100"/>
                                        <p:tgtEl>
                                          <p:spTgt spid="48"/>
                                        </p:tgtEl>
                                      </p:cBhvr>
                                    </p:animEffect>
                                  </p:childTnLst>
                                </p:cTn>
                              </p:par>
                              <p:par>
                                <p:cTn id="146" presetID="53" presetClass="exit" presetSubtype="16" fill="hold" nodeType="withEffect">
                                  <p:stCondLst>
                                    <p:cond delay="100"/>
                                  </p:stCondLst>
                                  <p:childTnLst>
                                    <p:anim calcmode="lin" valueType="num">
                                      <p:cBhvr>
                                        <p:cTn id="147" dur="1000"/>
                                        <p:tgtEl>
                                          <p:spTgt spid="44"/>
                                        </p:tgtEl>
                                        <p:attrNameLst>
                                          <p:attrName>ppt_w</p:attrName>
                                        </p:attrNameLst>
                                      </p:cBhvr>
                                      <p:tavLst>
                                        <p:tav tm="0">
                                          <p:val>
                                            <p:strVal val="ppt_w"/>
                                          </p:val>
                                        </p:tav>
                                        <p:tav tm="100000">
                                          <p:val>
                                            <p:fltVal val="0"/>
                                          </p:val>
                                        </p:tav>
                                      </p:tavLst>
                                    </p:anim>
                                    <p:anim calcmode="lin" valueType="num">
                                      <p:cBhvr>
                                        <p:cTn id="148" dur="1000"/>
                                        <p:tgtEl>
                                          <p:spTgt spid="44"/>
                                        </p:tgtEl>
                                        <p:attrNameLst>
                                          <p:attrName>ppt_h</p:attrName>
                                        </p:attrNameLst>
                                      </p:cBhvr>
                                      <p:tavLst>
                                        <p:tav tm="0">
                                          <p:val>
                                            <p:strVal val="ppt_h"/>
                                          </p:val>
                                        </p:tav>
                                        <p:tav tm="100000">
                                          <p:val>
                                            <p:fltVal val="0"/>
                                          </p:val>
                                        </p:tav>
                                      </p:tavLst>
                                    </p:anim>
                                    <p:animEffect transition="out" filter="fade">
                                      <p:cBhvr>
                                        <p:cTn id="149" dur="1000"/>
                                        <p:tgtEl>
                                          <p:spTgt spid="44"/>
                                        </p:tgtEl>
                                      </p:cBhvr>
                                    </p:animEffect>
                                    <p:set>
                                      <p:cBhvr>
                                        <p:cTn id="150" dur="1" fill="hold">
                                          <p:stCondLst>
                                            <p:cond delay="999"/>
                                          </p:stCondLst>
                                        </p:cTn>
                                        <p:tgtEl>
                                          <p:spTgt spid="44"/>
                                        </p:tgtEl>
                                        <p:attrNameLst>
                                          <p:attrName>style.visibility</p:attrName>
                                        </p:attrNameLst>
                                      </p:cBhvr>
                                      <p:to>
                                        <p:strVal val="hidden"/>
                                      </p:to>
                                    </p:set>
                                  </p:childTnLst>
                                </p:cTn>
                              </p:par>
                              <p:par>
                                <p:cTn id="151" presetID="53" presetClass="exit" presetSubtype="16" fill="hold" nodeType="withEffect">
                                  <p:stCondLst>
                                    <p:cond delay="700"/>
                                  </p:stCondLst>
                                  <p:childTnLst>
                                    <p:anim calcmode="lin" valueType="num">
                                      <p:cBhvr>
                                        <p:cTn id="152" dur="500"/>
                                        <p:tgtEl>
                                          <p:spTgt spid="45"/>
                                        </p:tgtEl>
                                        <p:attrNameLst>
                                          <p:attrName>ppt_w</p:attrName>
                                        </p:attrNameLst>
                                      </p:cBhvr>
                                      <p:tavLst>
                                        <p:tav tm="0">
                                          <p:val>
                                            <p:strVal val="ppt_w"/>
                                          </p:val>
                                        </p:tav>
                                        <p:tav tm="100000">
                                          <p:val>
                                            <p:fltVal val="0"/>
                                          </p:val>
                                        </p:tav>
                                      </p:tavLst>
                                    </p:anim>
                                    <p:anim calcmode="lin" valueType="num">
                                      <p:cBhvr>
                                        <p:cTn id="153" dur="500"/>
                                        <p:tgtEl>
                                          <p:spTgt spid="45"/>
                                        </p:tgtEl>
                                        <p:attrNameLst>
                                          <p:attrName>ppt_h</p:attrName>
                                        </p:attrNameLst>
                                      </p:cBhvr>
                                      <p:tavLst>
                                        <p:tav tm="0">
                                          <p:val>
                                            <p:strVal val="ppt_h"/>
                                          </p:val>
                                        </p:tav>
                                        <p:tav tm="100000">
                                          <p:val>
                                            <p:fltVal val="0"/>
                                          </p:val>
                                        </p:tav>
                                      </p:tavLst>
                                    </p:anim>
                                    <p:animEffect transition="out" filter="fade">
                                      <p:cBhvr>
                                        <p:cTn id="154" dur="500"/>
                                        <p:tgtEl>
                                          <p:spTgt spid="45"/>
                                        </p:tgtEl>
                                      </p:cBhvr>
                                    </p:animEffect>
                                    <p:set>
                                      <p:cBhvr>
                                        <p:cTn id="155" dur="1" fill="hold">
                                          <p:stCondLst>
                                            <p:cond delay="499"/>
                                          </p:stCondLst>
                                        </p:cTn>
                                        <p:tgtEl>
                                          <p:spTgt spid="45"/>
                                        </p:tgtEl>
                                        <p:attrNameLst>
                                          <p:attrName>style.visibility</p:attrName>
                                        </p:attrNameLst>
                                      </p:cBhvr>
                                      <p:to>
                                        <p:strVal val="hidden"/>
                                      </p:to>
                                    </p:set>
                                  </p:childTnLst>
                                </p:cTn>
                              </p:par>
                              <p:par>
                                <p:cTn id="156" presetID="53" presetClass="exit" presetSubtype="16" fill="hold" nodeType="withEffect">
                                  <p:stCondLst>
                                    <p:cond delay="300"/>
                                  </p:stCondLst>
                                  <p:childTnLst>
                                    <p:anim calcmode="lin" valueType="num">
                                      <p:cBhvr>
                                        <p:cTn id="157" dur="500"/>
                                        <p:tgtEl>
                                          <p:spTgt spid="46"/>
                                        </p:tgtEl>
                                        <p:attrNameLst>
                                          <p:attrName>ppt_w</p:attrName>
                                        </p:attrNameLst>
                                      </p:cBhvr>
                                      <p:tavLst>
                                        <p:tav tm="0">
                                          <p:val>
                                            <p:strVal val="ppt_w"/>
                                          </p:val>
                                        </p:tav>
                                        <p:tav tm="100000">
                                          <p:val>
                                            <p:fltVal val="0"/>
                                          </p:val>
                                        </p:tav>
                                      </p:tavLst>
                                    </p:anim>
                                    <p:anim calcmode="lin" valueType="num">
                                      <p:cBhvr>
                                        <p:cTn id="158" dur="500"/>
                                        <p:tgtEl>
                                          <p:spTgt spid="46"/>
                                        </p:tgtEl>
                                        <p:attrNameLst>
                                          <p:attrName>ppt_h</p:attrName>
                                        </p:attrNameLst>
                                      </p:cBhvr>
                                      <p:tavLst>
                                        <p:tav tm="0">
                                          <p:val>
                                            <p:strVal val="ppt_h"/>
                                          </p:val>
                                        </p:tav>
                                        <p:tav tm="100000">
                                          <p:val>
                                            <p:fltVal val="0"/>
                                          </p:val>
                                        </p:tav>
                                      </p:tavLst>
                                    </p:anim>
                                    <p:animEffect transition="out" filter="fade">
                                      <p:cBhvr>
                                        <p:cTn id="159" dur="500"/>
                                        <p:tgtEl>
                                          <p:spTgt spid="46"/>
                                        </p:tgtEl>
                                      </p:cBhvr>
                                    </p:animEffect>
                                    <p:set>
                                      <p:cBhvr>
                                        <p:cTn id="160" dur="1" fill="hold">
                                          <p:stCondLst>
                                            <p:cond delay="499"/>
                                          </p:stCondLst>
                                        </p:cTn>
                                        <p:tgtEl>
                                          <p:spTgt spid="46"/>
                                        </p:tgtEl>
                                        <p:attrNameLst>
                                          <p:attrName>style.visibility</p:attrName>
                                        </p:attrNameLst>
                                      </p:cBhvr>
                                      <p:to>
                                        <p:strVal val="hidden"/>
                                      </p:to>
                                    </p:set>
                                  </p:childTnLst>
                                </p:cTn>
                              </p:par>
                              <p:par>
                                <p:cTn id="161" presetID="53" presetClass="exit" presetSubtype="16" fill="hold" nodeType="withEffect">
                                  <p:stCondLst>
                                    <p:cond delay="1900"/>
                                  </p:stCondLst>
                                  <p:childTnLst>
                                    <p:anim calcmode="lin" valueType="num">
                                      <p:cBhvr>
                                        <p:cTn id="162" dur="500"/>
                                        <p:tgtEl>
                                          <p:spTgt spid="47"/>
                                        </p:tgtEl>
                                        <p:attrNameLst>
                                          <p:attrName>ppt_w</p:attrName>
                                        </p:attrNameLst>
                                      </p:cBhvr>
                                      <p:tavLst>
                                        <p:tav tm="0">
                                          <p:val>
                                            <p:strVal val="ppt_w"/>
                                          </p:val>
                                        </p:tav>
                                        <p:tav tm="100000">
                                          <p:val>
                                            <p:fltVal val="0"/>
                                          </p:val>
                                        </p:tav>
                                      </p:tavLst>
                                    </p:anim>
                                    <p:anim calcmode="lin" valueType="num">
                                      <p:cBhvr>
                                        <p:cTn id="163" dur="500"/>
                                        <p:tgtEl>
                                          <p:spTgt spid="47"/>
                                        </p:tgtEl>
                                        <p:attrNameLst>
                                          <p:attrName>ppt_h</p:attrName>
                                        </p:attrNameLst>
                                      </p:cBhvr>
                                      <p:tavLst>
                                        <p:tav tm="0">
                                          <p:val>
                                            <p:strVal val="ppt_h"/>
                                          </p:val>
                                        </p:tav>
                                        <p:tav tm="100000">
                                          <p:val>
                                            <p:fltVal val="0"/>
                                          </p:val>
                                        </p:tav>
                                      </p:tavLst>
                                    </p:anim>
                                    <p:animEffect transition="out" filter="fade">
                                      <p:cBhvr>
                                        <p:cTn id="164" dur="500"/>
                                        <p:tgtEl>
                                          <p:spTgt spid="47"/>
                                        </p:tgtEl>
                                      </p:cBhvr>
                                    </p:animEffect>
                                    <p:set>
                                      <p:cBhvr>
                                        <p:cTn id="165" dur="1" fill="hold">
                                          <p:stCondLst>
                                            <p:cond delay="499"/>
                                          </p:stCondLst>
                                        </p:cTn>
                                        <p:tgtEl>
                                          <p:spTgt spid="47"/>
                                        </p:tgtEl>
                                        <p:attrNameLst>
                                          <p:attrName>style.visibility</p:attrName>
                                        </p:attrNameLst>
                                      </p:cBhvr>
                                      <p:to>
                                        <p:strVal val="hidden"/>
                                      </p:to>
                                    </p:set>
                                  </p:childTnLst>
                                </p:cTn>
                              </p:par>
                              <p:par>
                                <p:cTn id="166" presetID="53" presetClass="exit" presetSubtype="16" fill="hold" nodeType="withEffect">
                                  <p:stCondLst>
                                    <p:cond delay="2300"/>
                                  </p:stCondLst>
                                  <p:childTnLst>
                                    <p:anim calcmode="lin" valueType="num">
                                      <p:cBhvr>
                                        <p:cTn id="167" dur="500"/>
                                        <p:tgtEl>
                                          <p:spTgt spid="48"/>
                                        </p:tgtEl>
                                        <p:attrNameLst>
                                          <p:attrName>ppt_w</p:attrName>
                                        </p:attrNameLst>
                                      </p:cBhvr>
                                      <p:tavLst>
                                        <p:tav tm="0">
                                          <p:val>
                                            <p:strVal val="ppt_w"/>
                                          </p:val>
                                        </p:tav>
                                        <p:tav tm="100000">
                                          <p:val>
                                            <p:fltVal val="0"/>
                                          </p:val>
                                        </p:tav>
                                      </p:tavLst>
                                    </p:anim>
                                    <p:anim calcmode="lin" valueType="num">
                                      <p:cBhvr>
                                        <p:cTn id="168" dur="500"/>
                                        <p:tgtEl>
                                          <p:spTgt spid="48"/>
                                        </p:tgtEl>
                                        <p:attrNameLst>
                                          <p:attrName>ppt_h</p:attrName>
                                        </p:attrNameLst>
                                      </p:cBhvr>
                                      <p:tavLst>
                                        <p:tav tm="0">
                                          <p:val>
                                            <p:strVal val="ppt_h"/>
                                          </p:val>
                                        </p:tav>
                                        <p:tav tm="100000">
                                          <p:val>
                                            <p:fltVal val="0"/>
                                          </p:val>
                                        </p:tav>
                                      </p:tavLst>
                                    </p:anim>
                                    <p:animEffect transition="out" filter="fade">
                                      <p:cBhvr>
                                        <p:cTn id="169" dur="500"/>
                                        <p:tgtEl>
                                          <p:spTgt spid="48"/>
                                        </p:tgtEl>
                                      </p:cBhvr>
                                    </p:animEffect>
                                    <p:set>
                                      <p:cBhvr>
                                        <p:cTn id="170" dur="1" fill="hold">
                                          <p:stCondLst>
                                            <p:cond delay="499"/>
                                          </p:stCondLst>
                                        </p:cTn>
                                        <p:tgtEl>
                                          <p:spTgt spid="48"/>
                                        </p:tgtEl>
                                        <p:attrNameLst>
                                          <p:attrName>style.visibility</p:attrName>
                                        </p:attrNameLst>
                                      </p:cBhvr>
                                      <p:to>
                                        <p:strVal val="hidden"/>
                                      </p:to>
                                    </p:set>
                                  </p:childTnLst>
                                </p:cTn>
                              </p:par>
                              <p:par>
                                <p:cTn id="171" presetID="14" presetClass="entr" presetSubtype="10" fill="hold" grpId="0" nodeType="withEffect">
                                  <p:stCondLst>
                                    <p:cond delay="2300"/>
                                  </p:stCondLst>
                                  <p:childTnLst>
                                    <p:set>
                                      <p:cBhvr>
                                        <p:cTn id="172" dur="1" fill="hold">
                                          <p:stCondLst>
                                            <p:cond delay="0"/>
                                          </p:stCondLst>
                                        </p:cTn>
                                        <p:tgtEl>
                                          <p:spTgt spid="49"/>
                                        </p:tgtEl>
                                        <p:attrNameLst>
                                          <p:attrName>style.visibility</p:attrName>
                                        </p:attrNameLst>
                                      </p:cBhvr>
                                      <p:to>
                                        <p:strVal val="visible"/>
                                      </p:to>
                                    </p:set>
                                    <p:animEffect transition="in" filter="randombar(horizontal)">
                                      <p:cBhvr>
                                        <p:cTn id="173" dur="1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669161" y="4823050"/>
            <a:ext cx="337820" cy="275590"/>
          </a:xfrm>
          <a:prstGeom prst="rect">
            <a:avLst/>
          </a:prstGeom>
          <a:noFill/>
        </p:spPr>
        <p:txBody>
          <a:bodyPr wrap="none" rtlCol="0">
            <a:spAutoFit/>
          </a:bodyPr>
          <a:lstStyle/>
          <a:p>
            <a:pPr algn="ctr"/>
            <a:r>
              <a:rPr lang="en-US" altLang="es-ES" sz="1200" b="1" dirty="0">
                <a:solidFill>
                  <a:srgbClr val="04AEDA"/>
                </a:solidFill>
              </a:rPr>
              <a:t>10</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好管家云健康管理平台介绍</a:t>
            </a:r>
            <a:endParaRPr lang="zh-CN" altLang="en-US" sz="1400" dirty="0">
              <a:latin typeface="微软雅黑" panose="020B0503020204020204" pitchFamily="34" charset="-122"/>
              <a:ea typeface="微软雅黑" panose="020B0503020204020204" pitchFamily="34" charset="-122"/>
            </a:endParaRPr>
          </a:p>
        </p:txBody>
      </p:sp>
      <p:sp>
        <p:nvSpPr>
          <p:cNvPr id="7" name="TextBox 5"/>
          <p:cNvSpPr txBox="1">
            <a:spLocks noChangeArrowheads="1"/>
          </p:cNvSpPr>
          <p:nvPr/>
        </p:nvSpPr>
        <p:spPr bwMode="auto">
          <a:xfrm>
            <a:off x="970915" y="928370"/>
            <a:ext cx="2236470"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2565"/>
              </a:lnSpc>
            </a:pPr>
            <a:r>
              <a:rPr lang="zh-CN" altLang="en-US" sz="1400" dirty="0">
                <a:latin typeface="微软雅黑" panose="020B0503020204020204" pitchFamily="34" charset="-122"/>
                <a:ea typeface="微软雅黑" panose="020B0503020204020204" pitchFamily="34" charset="-122"/>
              </a:rPr>
              <a:t>电子处方</a:t>
            </a:r>
            <a:endParaRPr lang="zh-CN" altLang="en-US" sz="1400" dirty="0">
              <a:latin typeface="微软雅黑" panose="020B0503020204020204" pitchFamily="34" charset="-122"/>
              <a:ea typeface="微软雅黑" panose="020B0503020204020204" pitchFamily="34" charset="-122"/>
            </a:endParaRPr>
          </a:p>
        </p:txBody>
      </p:sp>
      <p:pic>
        <p:nvPicPr>
          <p:cNvPr id="8" name="图片 7" descr="yjk2"/>
          <p:cNvPicPr>
            <a:picLocks noChangeAspect="1"/>
          </p:cNvPicPr>
          <p:nvPr/>
        </p:nvPicPr>
        <p:blipFill>
          <a:blip r:embed="rId1"/>
          <a:stretch>
            <a:fillRect/>
          </a:stretch>
        </p:blipFill>
        <p:spPr>
          <a:xfrm>
            <a:off x="201295" y="1663065"/>
            <a:ext cx="3919855" cy="2532380"/>
          </a:xfrm>
          <a:prstGeom prst="rect">
            <a:avLst/>
          </a:prstGeom>
        </p:spPr>
      </p:pic>
      <p:sp>
        <p:nvSpPr>
          <p:cNvPr id="9" name="TextBox 5"/>
          <p:cNvSpPr txBox="1">
            <a:spLocks noChangeArrowheads="1"/>
          </p:cNvSpPr>
          <p:nvPr/>
        </p:nvSpPr>
        <p:spPr bwMode="auto">
          <a:xfrm>
            <a:off x="5440680" y="928370"/>
            <a:ext cx="223647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2565"/>
              </a:lnSpc>
            </a:pPr>
            <a:r>
              <a:rPr lang="zh-CN" altLang="en-US" sz="1200" dirty="0">
                <a:latin typeface="微软雅黑" panose="020B0503020204020204" pitchFamily="34" charset="-122"/>
                <a:ea typeface="微软雅黑" panose="020B0503020204020204" pitchFamily="34" charset="-122"/>
              </a:rPr>
              <a:t>居民就诊时公卫随访数据录入（已对接黑龙江公卫接口）</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4577080" y="1663065"/>
            <a:ext cx="3918585" cy="2531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669161" y="4823050"/>
            <a:ext cx="337820" cy="275590"/>
          </a:xfrm>
          <a:prstGeom prst="rect">
            <a:avLst/>
          </a:prstGeom>
          <a:noFill/>
        </p:spPr>
        <p:txBody>
          <a:bodyPr wrap="none" rtlCol="0">
            <a:spAutoFit/>
          </a:bodyPr>
          <a:lstStyle/>
          <a:p>
            <a:pPr algn="ctr"/>
            <a:r>
              <a:rPr lang="en-US" altLang="es-ES" sz="1200" b="1" dirty="0">
                <a:solidFill>
                  <a:srgbClr val="04AEDA"/>
                </a:solidFill>
              </a:rPr>
              <a:t>11</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好管家云健康管理平台介绍</a:t>
            </a:r>
            <a:endParaRPr lang="zh-CN" altLang="en-US" sz="1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stretch>
            <a:fillRect/>
          </a:stretch>
        </p:blipFill>
        <p:spPr>
          <a:xfrm>
            <a:off x="215900" y="1548765"/>
            <a:ext cx="2938780" cy="1898650"/>
          </a:xfrm>
          <a:prstGeom prst="rect">
            <a:avLst/>
          </a:prstGeom>
        </p:spPr>
      </p:pic>
      <p:pic>
        <p:nvPicPr>
          <p:cNvPr id="15" name="图片 14" descr="一体机gprs_m222"/>
          <p:cNvPicPr>
            <a:picLocks noChangeAspect="1"/>
          </p:cNvPicPr>
          <p:nvPr/>
        </p:nvPicPr>
        <p:blipFill>
          <a:blip r:embed="rId2"/>
          <a:stretch>
            <a:fillRect/>
          </a:stretch>
        </p:blipFill>
        <p:spPr>
          <a:xfrm>
            <a:off x="5105400" y="523875"/>
            <a:ext cx="3048000" cy="2277745"/>
          </a:xfrm>
          <a:prstGeom prst="rect">
            <a:avLst/>
          </a:prstGeom>
        </p:spPr>
      </p:pic>
      <p:pic>
        <p:nvPicPr>
          <p:cNvPr id="16" name="图片 15" descr="一体机gprs_demo"/>
          <p:cNvPicPr>
            <a:picLocks noChangeAspect="1"/>
          </p:cNvPicPr>
          <p:nvPr/>
        </p:nvPicPr>
        <p:blipFill>
          <a:blip r:embed="rId3"/>
          <a:stretch>
            <a:fillRect/>
          </a:stretch>
        </p:blipFill>
        <p:spPr>
          <a:xfrm>
            <a:off x="5457825" y="2421890"/>
            <a:ext cx="3100705" cy="2094230"/>
          </a:xfrm>
          <a:prstGeom prst="rect">
            <a:avLst/>
          </a:prstGeom>
        </p:spPr>
      </p:pic>
      <p:sp>
        <p:nvSpPr>
          <p:cNvPr id="17" name="左箭头 16"/>
          <p:cNvSpPr/>
          <p:nvPr/>
        </p:nvSpPr>
        <p:spPr>
          <a:xfrm>
            <a:off x="4072265" y="2278306"/>
            <a:ext cx="1505204" cy="890388"/>
          </a:xfrm>
          <a:prstGeom prst="leftArrow">
            <a:avLst/>
          </a:prstGeom>
          <a:solidFill>
            <a:srgbClr val="04AED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b="1" dirty="0" smtClean="0">
                <a:latin typeface="微软雅黑" panose="020B0503020204020204" pitchFamily="34" charset="-122"/>
                <a:ea typeface="微软雅黑" panose="020B0503020204020204" pitchFamily="34" charset="-122"/>
              </a:rPr>
              <a:t>无线数据传输</a:t>
            </a:r>
            <a:endParaRPr lang="zh-CN" altLang="en-US" sz="1000" b="1" dirty="0" smtClean="0">
              <a:latin typeface="微软雅黑" panose="020B0503020204020204" pitchFamily="34" charset="-122"/>
              <a:ea typeface="微软雅黑" panose="020B0503020204020204" pitchFamily="34" charset="-122"/>
            </a:endParaRPr>
          </a:p>
        </p:txBody>
      </p:sp>
      <p:pic>
        <p:nvPicPr>
          <p:cNvPr id="2" name="图片 1" descr="wx2&amp;pfm111&amp;"/>
          <p:cNvPicPr>
            <a:picLocks noChangeAspect="1"/>
          </p:cNvPicPr>
          <p:nvPr/>
        </p:nvPicPr>
        <p:blipFill>
          <a:blip r:embed="rId4">
            <a:extLst>
              <a:ext uri="{BEBA8EAE-BF5A-486C-A8C5-ECC9F3942E4B}">
                <a14:imgProps xmlns:a14="http://schemas.microsoft.com/office/drawing/2010/main">
                  <a14:imgLayer r:embed="rId5"/>
                </a14:imgProps>
              </a:ext>
            </a:extLst>
          </a:blip>
          <a:srcRect/>
          <a:stretch>
            <a:fillRect/>
          </a:stretch>
        </p:blipFill>
        <p:spPr>
          <a:xfrm>
            <a:off x="2861945" y="2105025"/>
            <a:ext cx="1054735" cy="1908810"/>
          </a:xfrm>
          <a:prstGeom prst="rect">
            <a:avLst/>
          </a:prstGeom>
          <a:ln w="3175">
            <a:noFill/>
          </a:ln>
          <a:effectLst>
            <a:outerShdw blurRad="50800" dist="38100" dir="2700000" algn="tl" rotWithShape="0">
              <a:prstClr val="black">
                <a:alpha val="40000"/>
              </a:prstClr>
            </a:outerShdw>
          </a:effectLst>
        </p:spPr>
      </p:pic>
      <p:sp>
        <p:nvSpPr>
          <p:cNvPr id="7" name="TextBox 5"/>
          <p:cNvSpPr txBox="1">
            <a:spLocks noChangeArrowheads="1"/>
          </p:cNvSpPr>
          <p:nvPr/>
        </p:nvSpPr>
        <p:spPr bwMode="auto">
          <a:xfrm>
            <a:off x="1024890" y="799465"/>
            <a:ext cx="223647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2565"/>
              </a:lnSpc>
            </a:pPr>
            <a:r>
              <a:rPr lang="zh-CN" altLang="en-US" sz="1400" dirty="0">
                <a:latin typeface="微软雅黑" panose="020B0503020204020204" pitchFamily="34" charset="-122"/>
                <a:ea typeface="微软雅黑" panose="020B0503020204020204" pitchFamily="34" charset="-122"/>
              </a:rPr>
              <a:t>健康体检报告</a:t>
            </a:r>
            <a:r>
              <a:rPr lang="zh-CN" altLang="en-US" sz="1400" dirty="0">
                <a:latin typeface="微软雅黑" panose="020B0503020204020204" pitchFamily="34" charset="-122"/>
                <a:ea typeface="微软雅黑" panose="020B0503020204020204" pitchFamily="34" charset="-122"/>
              </a:rPr>
              <a:t>数据互通</a:t>
            </a:r>
            <a:endParaRPr lang="zh-CN" altLang="en-US" sz="1400" dirty="0">
              <a:latin typeface="微软雅黑" panose="020B0503020204020204" pitchFamily="34" charset="-122"/>
              <a:ea typeface="微软雅黑" panose="020B0503020204020204" pitchFamily="34" charset="-122"/>
            </a:endParaRPr>
          </a:p>
          <a:p>
            <a:pPr algn="ctr" eaLnBrk="1" hangingPunct="1">
              <a:lnSpc>
                <a:spcPts val="2565"/>
              </a:lnSpc>
            </a:pPr>
            <a:r>
              <a:rPr lang="zh-CN" altLang="en-US" sz="1400" dirty="0">
                <a:latin typeface="微软雅黑" panose="020B0503020204020204" pitchFamily="34" charset="-122"/>
                <a:ea typeface="微软雅黑" panose="020B0503020204020204" pitchFamily="34" charset="-122"/>
              </a:rPr>
              <a:t>云血压计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血糖仪数据监控</a:t>
            </a:r>
            <a:endParaRPr lang="zh-CN" altLang="en-US" sz="1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00355" y="3598545"/>
            <a:ext cx="2423160" cy="922020"/>
          </a:xfrm>
          <a:prstGeom prst="rect">
            <a:avLst/>
          </a:prstGeom>
          <a:noFill/>
        </p:spPr>
        <p:txBody>
          <a:bodyPr wrap="square" rtlCol="0" anchor="t">
            <a:spAutoFit/>
          </a:bodyPr>
          <a:p>
            <a:pPr fontAlgn="auto">
              <a:lnSpc>
                <a:spcPct val="150000"/>
              </a:lnSpc>
            </a:pPr>
            <a:r>
              <a:rPr lang="en-US" altLang="zh-CN" sz="9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通过云平台村医查询统计就诊患者近期体检、血压血糖数据，统计患者</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异常数据</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；患者可在手机微信（卫生院公众号）查询体检数据接收最新消息推送</a:t>
            </a:r>
            <a:r>
              <a:rPr lang="zh-CN" altLang="en-US" sz="9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9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C:\Users\iamisis\Desktop\MetroStation_2.0_XiaZaiBa\metrostation_by_yankoa-d312tty\PNG\Suites\Blue\MB_0029_program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3158" y="1399406"/>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505325" y="986790"/>
            <a:ext cx="3583940" cy="1172210"/>
            <a:chOff x="2784" y="1018222"/>
            <a:chExt cx="1809261" cy="1357630"/>
          </a:xfrm>
          <a:scene3d>
            <a:camera prst="orthographicFront"/>
            <a:lightRig rig="threePt" dir="t">
              <a:rot lat="0" lon="0" rev="7500000"/>
            </a:lightRig>
          </a:scene3d>
        </p:grpSpPr>
        <p:sp>
          <p:nvSpPr>
            <p:cNvPr id="46" name="圆角矩形 45"/>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47"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好管家健康体检系统</a:t>
              </a:r>
              <a:endParaRPr lang="zh-CN" altLang="en-US" sz="2000" dirty="0">
                <a:latin typeface="微软雅黑" panose="020B0503020204020204" pitchFamily="34" charset="-122"/>
                <a:ea typeface="微软雅黑" panose="020B0503020204020204" pitchFamily="34" charset="-122"/>
                <a:sym typeface="+mn-ea"/>
              </a:endParaRPr>
            </a:p>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介绍</a:t>
              </a:r>
              <a:endParaRPr lang="zh-CN" altLang="en-US" sz="2000" b="0"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5398770" y="2231390"/>
            <a:ext cx="1948180" cy="250063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p>
            <a:pPr algn="ctr">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50"/>
                                        <p:tgtEl>
                                          <p:spTgt spid="2"/>
                                        </p:tgtEl>
                                      </p:cBhvr>
                                    </p:animEffect>
                                  </p:childTnLst>
                                </p:cTn>
                              </p:par>
                              <p:par>
                                <p:cTn id="11" presetID="22" presetClass="exit" presetSubtype="1" fill="hold" grpId="1" nodeType="withEffect">
                                  <p:stCondLst>
                                    <p:cond delay="440"/>
                                  </p:stCondLst>
                                  <p:childTnLst>
                                    <p:animEffect transition="out" filter="wipe(up)">
                                      <p:cBhvr>
                                        <p:cTn id="12" dur="250"/>
                                        <p:tgtEl>
                                          <p:spTgt spid="2"/>
                                        </p:tgtEl>
                                      </p:cBhvr>
                                    </p:animEffect>
                                    <p:set>
                                      <p:cBhvr>
                                        <p:cTn id="13" dur="1" fill="hold">
                                          <p:stCondLst>
                                            <p:cond delay="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669161" y="4823050"/>
            <a:ext cx="337820" cy="275590"/>
          </a:xfrm>
          <a:prstGeom prst="rect">
            <a:avLst/>
          </a:prstGeom>
          <a:noFill/>
        </p:spPr>
        <p:txBody>
          <a:bodyPr wrap="none" rtlCol="0">
            <a:spAutoFit/>
          </a:bodyPr>
          <a:lstStyle/>
          <a:p>
            <a:pPr algn="ctr"/>
            <a:r>
              <a:rPr lang="en-US" altLang="es-ES" sz="1200" b="1" dirty="0">
                <a:solidFill>
                  <a:srgbClr val="04AEDA"/>
                </a:solidFill>
              </a:rPr>
              <a:t>13</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好管家健康体检管理系统介绍</a:t>
            </a:r>
            <a:endParaRPr lang="zh-CN" alt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658995" y="523875"/>
            <a:ext cx="3718560" cy="3969385"/>
          </a:xfrm>
          <a:prstGeom prst="rect">
            <a:avLst/>
          </a:prstGeom>
          <a:noFill/>
        </p:spPr>
        <p:txBody>
          <a:bodyPr wrap="square" rtlCol="0" anchor="t">
            <a:spAutoFit/>
          </a:bodyPr>
          <a:p>
            <a:pPr fontAlgn="auto">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系统特点：</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1、系统将体检工作全部计算机化</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提高体检科室工作效率</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团队体检不论人数多少，只需设置好报告格式，即可轻松完成。利用数字手段节约了定制体检单、分拣化验单等环节的成本，通过数据接口获取相关结果减轻各后续站点数据录入的工作量，减少交叉感染的机会。</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辅助生成体检小结，总检报告，</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缩短报告生成周期，提高工作效率。</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、提供身份证读卡器接口可实现快速登记；提供样本条码标签打印功能对接检验设备。</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、有生化仪、血球仪</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迈瑞</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bs800\bc53xx)</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等设备的数据接口可批量导入数据减少工作强度。</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、配合云健康平台实现体检数据公卫平台上传，及体检结果微信平台查询。</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1-15032611092I46"/>
          <p:cNvPicPr>
            <a:picLocks noChangeAspect="1"/>
          </p:cNvPicPr>
          <p:nvPr/>
        </p:nvPicPr>
        <p:blipFill>
          <a:blip r:embed="rId1"/>
          <a:stretch>
            <a:fillRect/>
          </a:stretch>
        </p:blipFill>
        <p:spPr>
          <a:xfrm>
            <a:off x="213995" y="1024890"/>
            <a:ext cx="3956050" cy="2967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矩形 11"/>
          <p:cNvSpPr/>
          <p:nvPr/>
        </p:nvSpPr>
        <p:spPr bwMode="auto">
          <a:xfrm>
            <a:off x="470535" y="2496820"/>
            <a:ext cx="1965325" cy="1603375"/>
          </a:xfrm>
          <a:prstGeom prst="rect">
            <a:avLst/>
          </a:prstGeom>
          <a:solidFill>
            <a:srgbClr val="04AE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latin typeface="微软雅黑" panose="020B0503020204020204" pitchFamily="34" charset="-122"/>
                <a:ea typeface="微软雅黑" panose="020B0503020204020204" pitchFamily="34" charset="-122"/>
              </a:rPr>
              <a:t>好管家健</a:t>
            </a:r>
            <a:endParaRPr lang="zh-CN" altLang="en-US" sz="2000" dirty="0">
              <a:latin typeface="微软雅黑" panose="020B0503020204020204" pitchFamily="34" charset="-122"/>
              <a:ea typeface="微软雅黑" panose="020B0503020204020204" pitchFamily="34" charset="-122"/>
            </a:endParaRPr>
          </a:p>
          <a:p>
            <a:pPr algn="ctr">
              <a:defRPr/>
            </a:pPr>
            <a:r>
              <a:rPr lang="zh-CN" altLang="en-US" sz="2000" dirty="0">
                <a:latin typeface="微软雅黑" panose="020B0503020204020204" pitchFamily="34" charset="-122"/>
                <a:ea typeface="微软雅黑" panose="020B0503020204020204" pitchFamily="34" charset="-122"/>
              </a:rPr>
              <a:t>康体检管</a:t>
            </a:r>
            <a:endParaRPr lang="zh-CN" altLang="en-US" sz="2000" dirty="0">
              <a:latin typeface="微软雅黑" panose="020B0503020204020204" pitchFamily="34" charset="-122"/>
              <a:ea typeface="微软雅黑" panose="020B0503020204020204" pitchFamily="34" charset="-122"/>
            </a:endParaRPr>
          </a:p>
          <a:p>
            <a:pPr algn="ctr">
              <a:defRPr/>
            </a:pPr>
            <a:r>
              <a:rPr lang="zh-CN" altLang="en-US" sz="2000" dirty="0">
                <a:latin typeface="微软雅黑" panose="020B0503020204020204" pitchFamily="34" charset="-122"/>
                <a:ea typeface="微软雅黑" panose="020B0503020204020204" pitchFamily="34" charset="-122"/>
              </a:rPr>
              <a:t>理系统</a:t>
            </a:r>
            <a:endParaRPr lang="zh-CN" altLang="en-US" sz="20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351790" y="2401570"/>
            <a:ext cx="2204085" cy="1793875"/>
            <a:chOff x="1089993" y="1991671"/>
            <a:chExt cx="1203326" cy="1198933"/>
          </a:xfrm>
        </p:grpSpPr>
        <p:sp>
          <p:nvSpPr>
            <p:cNvPr id="13" name="矩形 12"/>
            <p:cNvSpPr/>
            <p:nvPr/>
          </p:nvSpPr>
          <p:spPr bwMode="auto">
            <a:xfrm>
              <a:off x="1089993" y="2015492"/>
              <a:ext cx="46038" cy="11528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13"/>
            <p:cNvSpPr/>
            <p:nvPr/>
          </p:nvSpPr>
          <p:spPr bwMode="auto">
            <a:xfrm>
              <a:off x="2247282" y="2015492"/>
              <a:ext cx="46037" cy="11528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bwMode="auto">
            <a:xfrm rot="5400000" flipH="1">
              <a:off x="1668630" y="2565915"/>
              <a:ext cx="46052" cy="12033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bwMode="auto">
            <a:xfrm rot="5400000" flipH="1">
              <a:off x="1668630" y="1413034"/>
              <a:ext cx="46052" cy="12033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9" name="组合 28"/>
          <p:cNvGrpSpPr/>
          <p:nvPr/>
        </p:nvGrpSpPr>
        <p:grpSpPr>
          <a:xfrm>
            <a:off x="2891892" y="2944953"/>
            <a:ext cx="1990090" cy="1155450"/>
            <a:chOff x="5076056" y="289324"/>
            <a:chExt cx="1990090" cy="1155450"/>
          </a:xfrm>
        </p:grpSpPr>
        <p:sp>
          <p:nvSpPr>
            <p:cNvPr id="8" name="流程图: 联系 7"/>
            <p:cNvSpPr/>
            <p:nvPr/>
          </p:nvSpPr>
          <p:spPr>
            <a:xfrm>
              <a:off x="5076056" y="987574"/>
              <a:ext cx="457200" cy="45720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1</a:t>
              </a:r>
              <a:endParaRPr lang="zh-CN" altLang="en-US" sz="1600" b="1" dirty="0"/>
            </a:p>
          </p:txBody>
        </p:sp>
        <p:sp>
          <p:nvSpPr>
            <p:cNvPr id="28" name="TextBox 27"/>
            <p:cNvSpPr txBox="1"/>
            <p:nvPr/>
          </p:nvSpPr>
          <p:spPr>
            <a:xfrm rot="19300716">
              <a:off x="5116696" y="289324"/>
              <a:ext cx="1949450"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身份证读卡器</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条码打印机</a:t>
              </a:r>
              <a:endParaRPr lang="zh-CN" altLang="en-US" sz="1000" dirty="0">
                <a:latin typeface="微软雅黑" panose="020B0503020204020204" pitchFamily="34" charset="-122"/>
                <a:ea typeface="微软雅黑" panose="020B0503020204020204" pitchFamily="34" charset="-122"/>
              </a:endParaRPr>
            </a:p>
          </p:txBody>
        </p:sp>
      </p:grpSp>
      <p:cxnSp>
        <p:nvCxnSpPr>
          <p:cNvPr id="31" name="直接箭头连接符 30"/>
          <p:cNvCxnSpPr/>
          <p:nvPr/>
        </p:nvCxnSpPr>
        <p:spPr>
          <a:xfrm>
            <a:off x="2509743" y="4168406"/>
            <a:ext cx="5230613" cy="0"/>
          </a:xfrm>
          <a:prstGeom prst="straightConnector1">
            <a:avLst/>
          </a:prstGeom>
          <a:ln w="444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004295" y="2941795"/>
            <a:ext cx="2158425" cy="1158606"/>
            <a:chOff x="5076056" y="286169"/>
            <a:chExt cx="2158425" cy="1158605"/>
          </a:xfrm>
        </p:grpSpPr>
        <p:sp>
          <p:nvSpPr>
            <p:cNvPr id="34" name="流程图: 联系 33"/>
            <p:cNvSpPr/>
            <p:nvPr/>
          </p:nvSpPr>
          <p:spPr>
            <a:xfrm>
              <a:off x="5076056" y="987574"/>
              <a:ext cx="457200" cy="45720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2</a:t>
              </a:r>
              <a:endParaRPr lang="zh-CN" altLang="en-US" sz="1600" b="1" dirty="0"/>
            </a:p>
          </p:txBody>
        </p:sp>
        <p:sp>
          <p:nvSpPr>
            <p:cNvPr id="35" name="TextBox 34"/>
            <p:cNvSpPr txBox="1"/>
            <p:nvPr/>
          </p:nvSpPr>
          <p:spPr>
            <a:xfrm rot="19300716">
              <a:off x="5209162" y="286169"/>
              <a:ext cx="2025319"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生化仪、血球仪接口</a:t>
              </a:r>
              <a:endParaRPr lang="zh-CN" altLang="en-US" sz="10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116690" y="3205306"/>
            <a:ext cx="1426210" cy="904319"/>
            <a:chOff x="5076056" y="540455"/>
            <a:chExt cx="1426210" cy="904319"/>
          </a:xfrm>
        </p:grpSpPr>
        <p:sp>
          <p:nvSpPr>
            <p:cNvPr id="37" name="流程图: 联系 36"/>
            <p:cNvSpPr/>
            <p:nvPr/>
          </p:nvSpPr>
          <p:spPr>
            <a:xfrm>
              <a:off x="5076056" y="987574"/>
              <a:ext cx="457200" cy="45720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3</a:t>
              </a:r>
              <a:endParaRPr lang="zh-CN" altLang="en-US" sz="1600" b="1" dirty="0"/>
            </a:p>
          </p:txBody>
        </p:sp>
        <p:sp>
          <p:nvSpPr>
            <p:cNvPr id="38" name="TextBox 37"/>
            <p:cNvSpPr txBox="1"/>
            <p:nvPr/>
          </p:nvSpPr>
          <p:spPr>
            <a:xfrm rot="19300716">
              <a:off x="5297671" y="540455"/>
              <a:ext cx="1204595"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公卫数据上传接口</a:t>
              </a:r>
              <a:endParaRPr lang="zh-CN" altLang="en-US" sz="10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229089" y="3198115"/>
            <a:ext cx="1446530" cy="911511"/>
            <a:chOff x="5076056" y="533264"/>
            <a:chExt cx="1446530" cy="911510"/>
          </a:xfrm>
        </p:grpSpPr>
        <p:sp>
          <p:nvSpPr>
            <p:cNvPr id="40" name="流程图: 联系 39"/>
            <p:cNvSpPr/>
            <p:nvPr/>
          </p:nvSpPr>
          <p:spPr>
            <a:xfrm>
              <a:off x="5076056" y="987574"/>
              <a:ext cx="457200" cy="457200"/>
            </a:xfrm>
            <a:prstGeom prst="flowChartConnector">
              <a:avLst/>
            </a:prstGeom>
            <a:solidFill>
              <a:srgbClr val="04AED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4</a:t>
              </a:r>
              <a:endParaRPr lang="zh-CN" altLang="en-US" sz="1600" b="1" dirty="0"/>
            </a:p>
          </p:txBody>
        </p:sp>
        <p:sp>
          <p:nvSpPr>
            <p:cNvPr id="41" name="TextBox 40"/>
            <p:cNvSpPr txBox="1"/>
            <p:nvPr/>
          </p:nvSpPr>
          <p:spPr>
            <a:xfrm rot="19300716">
              <a:off x="5294496" y="533264"/>
              <a:ext cx="1228090" cy="245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微信体检结果查询</a:t>
              </a:r>
              <a:endParaRPr lang="zh-CN" altLang="en-US" sz="1000" dirty="0">
                <a:latin typeface="微软雅黑" panose="020B0503020204020204" pitchFamily="34" charset="-122"/>
                <a:ea typeface="微软雅黑" panose="020B0503020204020204" pitchFamily="34" charset="-122"/>
              </a:endParaRPr>
            </a:p>
          </p:txBody>
        </p:sp>
      </p:grpSp>
      <p:sp>
        <p:nvSpPr>
          <p:cNvPr id="23" name="13 CuadroTexto"/>
          <p:cNvSpPr txBox="1"/>
          <p:nvPr/>
        </p:nvSpPr>
        <p:spPr>
          <a:xfrm>
            <a:off x="7669161" y="4823050"/>
            <a:ext cx="337820" cy="275590"/>
          </a:xfrm>
          <a:prstGeom prst="rect">
            <a:avLst/>
          </a:prstGeom>
          <a:noFill/>
        </p:spPr>
        <p:txBody>
          <a:bodyPr wrap="none" rtlCol="0">
            <a:spAutoFit/>
          </a:bodyPr>
          <a:lstStyle/>
          <a:p>
            <a:pPr algn="ctr"/>
            <a:r>
              <a:rPr lang="en-US" altLang="es-ES" sz="1200" b="1" dirty="0">
                <a:solidFill>
                  <a:srgbClr val="04AEDA"/>
                </a:solidFill>
              </a:rPr>
              <a:t>13</a:t>
            </a:r>
            <a:endParaRPr lang="en-US" altLang="es-ES" sz="1200" b="1" dirty="0">
              <a:solidFill>
                <a:srgbClr val="04AEDA"/>
              </a:solidFill>
            </a:endParaRPr>
          </a:p>
        </p:txBody>
      </p:sp>
      <p:cxnSp>
        <p:nvCxnSpPr>
          <p:cNvPr id="25" name="直接连接符 24"/>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27"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sym typeface="+mn-ea"/>
              </a:rPr>
              <a:t>好管家体健康检管理系统接口</a:t>
            </a:r>
            <a:endParaRPr lang="en-US" altLang="zh-CN" sz="1400" dirty="0">
              <a:latin typeface="微软雅黑" panose="020B0503020204020204" pitchFamily="34" charset="-122"/>
              <a:ea typeface="微软雅黑" panose="020B0503020204020204" pitchFamily="34" charset="-122"/>
              <a:sym typeface="+mn-ea"/>
            </a:endParaRPr>
          </a:p>
        </p:txBody>
      </p:sp>
      <p:sp>
        <p:nvSpPr>
          <p:cNvPr id="2" name="矩形 1"/>
          <p:cNvSpPr/>
          <p:nvPr/>
        </p:nvSpPr>
        <p:spPr>
          <a:xfrm flipV="1">
            <a:off x="4894580" y="4230370"/>
            <a:ext cx="1948180" cy="7620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p>
            <a:pPr algn="ctr">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
        <p:nvSpPr>
          <p:cNvPr id="62" name="矩形 61"/>
          <p:cNvSpPr/>
          <p:nvPr/>
        </p:nvSpPr>
        <p:spPr>
          <a:xfrm>
            <a:off x="4894580" y="4347210"/>
            <a:ext cx="1948815" cy="218440"/>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p>
            <a:pPr algn="ct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对接好管家云健康平台</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descr="sfzdkq"/>
          <p:cNvPicPr>
            <a:picLocks noChangeAspect="1"/>
          </p:cNvPicPr>
          <p:nvPr/>
        </p:nvPicPr>
        <p:blipFill>
          <a:blip r:embed="rId1"/>
          <a:stretch>
            <a:fillRect/>
          </a:stretch>
        </p:blipFill>
        <p:spPr>
          <a:xfrm>
            <a:off x="3035300" y="1918335"/>
            <a:ext cx="931545" cy="816610"/>
          </a:xfrm>
          <a:prstGeom prst="rect">
            <a:avLst/>
          </a:prstGeom>
        </p:spPr>
      </p:pic>
      <p:pic>
        <p:nvPicPr>
          <p:cNvPr id="5" name="图片 4" descr="bqdyj"/>
          <p:cNvPicPr>
            <a:picLocks noChangeAspect="1"/>
          </p:cNvPicPr>
          <p:nvPr/>
        </p:nvPicPr>
        <p:blipFill>
          <a:blip r:embed="rId2"/>
          <a:stretch>
            <a:fillRect/>
          </a:stretch>
        </p:blipFill>
        <p:spPr>
          <a:xfrm>
            <a:off x="2970530" y="930910"/>
            <a:ext cx="1146810" cy="714375"/>
          </a:xfrm>
          <a:prstGeom prst="rect">
            <a:avLst/>
          </a:prstGeom>
        </p:spPr>
      </p:pic>
      <p:pic>
        <p:nvPicPr>
          <p:cNvPr id="6" name="图片 5" descr="5390"/>
          <p:cNvPicPr>
            <a:picLocks noChangeAspect="1"/>
          </p:cNvPicPr>
          <p:nvPr/>
        </p:nvPicPr>
        <p:blipFill>
          <a:blip r:embed="rId3"/>
          <a:stretch>
            <a:fillRect/>
          </a:stretch>
        </p:blipFill>
        <p:spPr>
          <a:xfrm>
            <a:off x="4747895" y="1967865"/>
            <a:ext cx="979805" cy="833120"/>
          </a:xfrm>
          <a:prstGeom prst="rect">
            <a:avLst/>
          </a:prstGeom>
        </p:spPr>
      </p:pic>
      <p:pic>
        <p:nvPicPr>
          <p:cNvPr id="9" name="图片 8" descr="bs800m"/>
          <p:cNvPicPr>
            <a:picLocks noChangeAspect="1"/>
          </p:cNvPicPr>
          <p:nvPr/>
        </p:nvPicPr>
        <p:blipFill>
          <a:blip r:embed="rId4"/>
          <a:stretch>
            <a:fillRect/>
          </a:stretch>
        </p:blipFill>
        <p:spPr>
          <a:xfrm>
            <a:off x="4747895" y="859155"/>
            <a:ext cx="1144270" cy="955675"/>
          </a:xfrm>
          <a:prstGeom prst="rect">
            <a:avLst/>
          </a:prstGeom>
        </p:spPr>
      </p:pic>
      <p:pic>
        <p:nvPicPr>
          <p:cNvPr id="11" name="图片 10" descr="wx1"/>
          <p:cNvPicPr>
            <a:picLocks noChangeAspect="1"/>
          </p:cNvPicPr>
          <p:nvPr/>
        </p:nvPicPr>
        <p:blipFill>
          <a:blip r:embed="rId5"/>
          <a:srcRect/>
          <a:stretch>
            <a:fillRect/>
          </a:stretch>
        </p:blipFill>
        <p:spPr>
          <a:xfrm>
            <a:off x="6466205" y="897890"/>
            <a:ext cx="1071245" cy="189103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图片 14" descr="wx2&amp;pfm111&amp;"/>
          <p:cNvPicPr>
            <a:picLocks noChangeAspect="1"/>
          </p:cNvPicPr>
          <p:nvPr/>
        </p:nvPicPr>
        <p:blipFill>
          <a:blip r:embed="rId6">
            <a:extLst>
              <a:ext uri="{BEBA8EAE-BF5A-486C-A8C5-ECC9F3942E4B}">
                <a14:imgProps xmlns:a14="http://schemas.microsoft.com/office/drawing/2010/main">
                  <a14:imgLayer r:embed="rId7"/>
                </a14:imgProps>
              </a:ext>
            </a:extLst>
          </a:blip>
          <a:srcRect/>
          <a:stretch>
            <a:fillRect/>
          </a:stretch>
        </p:blipFill>
        <p:spPr>
          <a:xfrm>
            <a:off x="7677150" y="897890"/>
            <a:ext cx="1054735" cy="1908810"/>
          </a:xfrm>
          <a:prstGeom prst="rect">
            <a:avLst/>
          </a:prstGeom>
          <a:ln w="3175">
            <a:no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000"/>
                                        <p:tgtEl>
                                          <p:spTgt spid="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250"/>
                                        <p:tgtEl>
                                          <p:spTgt spid="2"/>
                                        </p:tgtEl>
                                      </p:cBhvr>
                                    </p:animEffect>
                                  </p:childTnLst>
                                </p:cTn>
                              </p:par>
                              <p:par>
                                <p:cTn id="38" presetID="22" presetClass="exit" presetSubtype="1" fill="hold" grpId="1" nodeType="withEffect">
                                  <p:stCondLst>
                                    <p:cond delay="440"/>
                                  </p:stCondLst>
                                  <p:childTnLst>
                                    <p:animEffect transition="out" filter="wipe(up)">
                                      <p:cBhvr>
                                        <p:cTn id="39" dur="250"/>
                                        <p:tgtEl>
                                          <p:spTgt spid="2"/>
                                        </p:tgtEl>
                                      </p:cBhvr>
                                    </p:animEffect>
                                    <p:set>
                                      <p:cBhvr>
                                        <p:cTn id="40" dur="1" fill="hold">
                                          <p:stCondLst>
                                            <p:cond delay="24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P spid="2" grpId="1" bldLvl="0" animBg="1"/>
      <p:bldP spid="6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748365" y="1787356"/>
            <a:ext cx="3647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5400" b="1" dirty="0" smtClean="0">
                <a:solidFill>
                  <a:srgbClr val="04AEDA"/>
                </a:solidFill>
                <a:latin typeface="微软雅黑" panose="020B0503020204020204" pitchFamily="34" charset="-122"/>
                <a:ea typeface="微软雅黑" panose="020B0503020204020204" pitchFamily="34" charset="-122"/>
              </a:rPr>
              <a:t>谢谢观看！</a:t>
            </a:r>
            <a:endParaRPr lang="zh-CN" altLang="en-US" sz="5400" b="1" dirty="0">
              <a:solidFill>
                <a:srgbClr val="04AEDA"/>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875790" y="2956560"/>
            <a:ext cx="5271135" cy="1383665"/>
          </a:xfrm>
          <a:prstGeom prst="rect">
            <a:avLst/>
          </a:prstGeom>
          <a:noFill/>
        </p:spPr>
        <p:txBody>
          <a:bodyPr wrap="square" rtlCol="0">
            <a:spAutoFit/>
          </a:bodyPr>
          <a:p>
            <a:pPr algn="ctr"/>
            <a:r>
              <a:rPr lang="zh-CN" altLang="en-US">
                <a:solidFill>
                  <a:schemeClr val="bg1"/>
                </a:solidFill>
                <a:latin typeface="微软雅黑" panose="020B0503020204020204" pitchFamily="34" charset="-122"/>
                <a:ea typeface="微软雅黑" panose="020B0503020204020204" pitchFamily="34" charset="-122"/>
              </a:rPr>
              <a:t>甘 肃 张 掖 祥 洪 科 技 发 展 有 限 公 司</a:t>
            </a:r>
            <a:endParaRPr lang="zh-CN" altLang="en-US">
              <a:solidFill>
                <a:schemeClr val="bg1"/>
              </a:solidFill>
              <a:latin typeface="微软雅黑" panose="020B0503020204020204" pitchFamily="34" charset="-122"/>
              <a:ea typeface="微软雅黑" panose="020B0503020204020204" pitchFamily="34" charset="-122"/>
            </a:endParaRPr>
          </a:p>
          <a:p>
            <a:pPr algn="ctr"/>
            <a:endParaRPr lang="en-US" altLang="zh-CN">
              <a:solidFill>
                <a:schemeClr val="bg1"/>
              </a:solidFill>
              <a:latin typeface="微软雅黑" panose="020B0503020204020204" pitchFamily="34" charset="-122"/>
              <a:ea typeface="微软雅黑" panose="020B0503020204020204" pitchFamily="34" charset="-122"/>
            </a:endParaRPr>
          </a:p>
          <a:p>
            <a:pPr algn="ctr"/>
            <a:r>
              <a:rPr lang="en-US" altLang="zh-CN" sz="1200">
                <a:solidFill>
                  <a:schemeClr val="bg1"/>
                </a:solidFill>
                <a:latin typeface="微软雅黑" panose="020B0503020204020204" pitchFamily="34" charset="-122"/>
                <a:ea typeface="微软雅黑" panose="020B0503020204020204" pitchFamily="34" charset="-122"/>
              </a:rPr>
              <a:t>www.hgjsoft.com</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甘肃省张掖市国家级经济技术开发区创业大厦</a:t>
            </a:r>
            <a:endParaRPr lang="zh-CN" altLang="en-US"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电话：</a:t>
            </a:r>
            <a:r>
              <a:rPr lang="en-US" altLang="zh-CN" sz="1200">
                <a:solidFill>
                  <a:schemeClr val="bg1"/>
                </a:solidFill>
                <a:latin typeface="微软雅黑" panose="020B0503020204020204" pitchFamily="34" charset="-122"/>
                <a:ea typeface="微软雅黑" panose="020B0503020204020204" pitchFamily="34" charset="-122"/>
              </a:rPr>
              <a:t>15393601616</a:t>
            </a:r>
            <a:endParaRPr lang="en-US" altLang="zh-CN" sz="1200">
              <a:solidFill>
                <a:schemeClr val="bg1"/>
              </a:solidFill>
              <a:latin typeface="微软雅黑" panose="020B0503020204020204" pitchFamily="34" charset="-122"/>
              <a:ea typeface="微软雅黑" panose="020B0503020204020204" pitchFamily="34" charset="-122"/>
            </a:endParaRPr>
          </a:p>
          <a:p>
            <a:pPr algn="ctr"/>
            <a:endParaRPr lang="en-US" altLang="zh-CN"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43537" y="1393081"/>
            <a:ext cx="324036" cy="324036"/>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543537" y="1888567"/>
            <a:ext cx="324036" cy="324036"/>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543537" y="2384053"/>
            <a:ext cx="324036" cy="324036"/>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543537" y="2879539"/>
            <a:ext cx="324036" cy="324036"/>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43537" y="3375025"/>
            <a:ext cx="324036" cy="324036"/>
          </a:xfrm>
          <a:prstGeom prst="rect">
            <a:avLst/>
          </a:prstGeom>
          <a:noFill/>
          <a:ln w="38100">
            <a:solidFill>
              <a:srgbClr val="04A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C:\Users\Administrator\Desktop\对勾.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28840" y="1345270"/>
            <a:ext cx="438012" cy="3710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C:\Users\Administrator\Desktop\对勾.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3537" y="1841581"/>
            <a:ext cx="438012" cy="3710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descr="C:\Users\Administrator\Desktop\对勾.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4193" y="2337067"/>
            <a:ext cx="438012" cy="3710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descr="C:\Users\Administrator\Desktop\对勾.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4193" y="2832553"/>
            <a:ext cx="438012" cy="3710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C:\Users\Administrator\Desktop\对勾.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44193" y="3328039"/>
            <a:ext cx="438012" cy="37102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1" name="直接连接符 20"/>
          <p:cNvCxnSpPr/>
          <p:nvPr/>
        </p:nvCxnSpPr>
        <p:spPr>
          <a:xfrm>
            <a:off x="2903579" y="1716292"/>
            <a:ext cx="375613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34605" y="1376894"/>
            <a:ext cx="894080" cy="306705"/>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企业简介</a:t>
            </a:r>
            <a:endParaRPr lang="zh-CN" altLang="en-US" sz="14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2903579" y="2211220"/>
            <a:ext cx="375613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01204" y="1873205"/>
            <a:ext cx="1960880" cy="306705"/>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sym typeface="+mn-ea"/>
              </a:rPr>
              <a:t>健康平台总体架构简介</a:t>
            </a:r>
            <a:endParaRPr lang="zh-CN" altLang="en-US" sz="1400" dirty="0">
              <a:latin typeface="微软雅黑" panose="020B0503020204020204" pitchFamily="34" charset="-122"/>
              <a:ea typeface="微软雅黑" panose="020B0503020204020204" pitchFamily="34" charset="-122"/>
              <a:sym typeface="+mn-ea"/>
            </a:endParaRPr>
          </a:p>
        </p:txBody>
      </p:sp>
      <p:cxnSp>
        <p:nvCxnSpPr>
          <p:cNvPr id="26" name="直接连接符 25"/>
          <p:cNvCxnSpPr/>
          <p:nvPr/>
        </p:nvCxnSpPr>
        <p:spPr>
          <a:xfrm>
            <a:off x="2904105" y="2706334"/>
            <a:ext cx="375613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12299" y="2368691"/>
            <a:ext cx="2138680" cy="306705"/>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好管家中小医院管理系统</a:t>
            </a:r>
            <a:endParaRPr lang="zh-CN" altLang="en-US" sz="14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904105" y="3203575"/>
            <a:ext cx="375613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904105" y="3699061"/>
            <a:ext cx="3756131" cy="0"/>
          </a:xfrm>
          <a:prstGeom prst="line">
            <a:avLst/>
          </a:prstGeom>
          <a:ln w="38100">
            <a:solidFill>
              <a:srgbClr val="04AEDA"/>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79004" y="2864177"/>
            <a:ext cx="1605280" cy="306705"/>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好管家云健康平台</a:t>
            </a:r>
            <a:endParaRPr lang="zh-CN" altLang="en-US" sz="14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890099" y="3359663"/>
            <a:ext cx="1783080" cy="306705"/>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好管家健康体检系统</a:t>
            </a:r>
            <a:endParaRPr lang="zh-CN" altLang="en-US" sz="1400" dirty="0">
              <a:latin typeface="微软雅黑" panose="020B0503020204020204" pitchFamily="34" charset="-122"/>
              <a:ea typeface="微软雅黑" panose="020B0503020204020204" pitchFamily="34" charset="-122"/>
            </a:endParaRPr>
          </a:p>
        </p:txBody>
      </p:sp>
      <p:sp>
        <p:nvSpPr>
          <p:cNvPr id="23" name="13 CuadroTexto"/>
          <p:cNvSpPr txBox="1"/>
          <p:nvPr/>
        </p:nvSpPr>
        <p:spPr>
          <a:xfrm>
            <a:off x="7707896" y="4823050"/>
            <a:ext cx="260350" cy="275590"/>
          </a:xfrm>
          <a:prstGeom prst="rect">
            <a:avLst/>
          </a:prstGeom>
          <a:noFill/>
        </p:spPr>
        <p:txBody>
          <a:bodyPr wrap="none" rtlCol="0">
            <a:spAutoFit/>
          </a:bodyPr>
          <a:lstStyle/>
          <a:p>
            <a:pPr algn="ctr"/>
            <a:r>
              <a:rPr lang="en-US" altLang="zh-CN" sz="1200" b="1" dirty="0" smtClean="0">
                <a:solidFill>
                  <a:srgbClr val="04AEDA"/>
                </a:solidFill>
              </a:rPr>
              <a:t>2</a:t>
            </a:r>
            <a:endParaRPr lang="es-ES" sz="1200" b="1" dirty="0">
              <a:solidFill>
                <a:srgbClr val="04AEDA"/>
              </a:solidFill>
            </a:endParaRPr>
          </a:p>
        </p:txBody>
      </p:sp>
      <p:cxnSp>
        <p:nvCxnSpPr>
          <p:cNvPr id="32" name="直接连接符 31"/>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34"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2000" dirty="0">
                <a:latin typeface="微软雅黑" panose="020B0503020204020204" pitchFamily="34" charset="-122"/>
                <a:ea typeface="微软雅黑" panose="020B0503020204020204" pitchFamily="34" charset="-122"/>
              </a:rPr>
              <a:t>目录</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wav"/>
                                        </p:tgtEl>
                                      </p:cMediaNode>
                                    </p:audio>
                                  </p:sub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randombar(horizontal)">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2" name="camera.wav"/>
                                        </p:tgtEl>
                                      </p:cMediaNode>
                                    </p:audio>
                                  </p:sub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2000"/>
                            </p:stCondLst>
                            <p:childTnLst>
                              <p:par>
                                <p:cTn id="64" presetID="14" presetClass="entr" presetSubtype="10"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par>
                          <p:cTn id="76" fill="hold">
                            <p:stCondLst>
                              <p:cond delay="15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2000"/>
                            </p:stCondLst>
                            <p:childTnLst>
                              <p:par>
                                <p:cTn id="81" presetID="14" presetClass="entr" presetSubtype="1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randombar(horizont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childTnLst>
                                  <p:subTnLst>
                                    <p:audio>
                                      <p:cMediaNode>
                                        <p:cTn display="0" masterRel="sameClick">
                                          <p:stCondLst>
                                            <p:cond evt="begin" delay="0">
                                              <p:tn val="86"/>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22" grpId="0"/>
      <p:bldP spid="25" grpId="0"/>
      <p:bldP spid="27"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12165"/>
            <a:ext cx="3557270" cy="3712845"/>
          </a:xfrm>
        </p:spPr>
        <p:txBody>
          <a:bodyPr anchor="t" anchorCtr="0">
            <a:noAutofit/>
          </a:bodyPr>
          <a:lstStyle/>
          <a:p>
            <a:pPr marL="0" indent="0" fontAlgn="auto">
              <a:lnSpc>
                <a:spcPct val="200000"/>
              </a:lnSpc>
              <a:spcBef>
                <a:spcPts val="0"/>
              </a:spcBef>
              <a:buNone/>
            </a:pPr>
            <a:r>
              <a:rPr lang="en-US" altLang="zh-CN" sz="1200" dirty="0" smtClean="0"/>
              <a:t>    </a:t>
            </a:r>
            <a:r>
              <a:rPr lang="zh-CN" altLang="en-US" sz="1200" dirty="0" smtClean="0"/>
              <a:t>张掖祥洪科技发展有限公司成立于2014年5月，注册资本壹佰万元人民币，作为张掖市电子商务协会成员单位，2015年4月受张掖市商务局邀请入驻张掖市电子商务创业园，年底入驻张掖市国家级经济技术开发区创业大厦开展业务。公司从成立至今一直致力于自主品牌《好管家中小医院管理系统》《好管家云健康平台》《好管家体检系统》等软件研发、销售及</a:t>
            </a:r>
            <a:r>
              <a:rPr lang="zh-CN" altLang="en-US" sz="1200" dirty="0" smtClean="0">
                <a:sym typeface="+mn-ea"/>
              </a:rPr>
              <a:t>互联网</a:t>
            </a:r>
            <a:r>
              <a:rPr lang="zh-CN" altLang="en-US" sz="1200" dirty="0" smtClean="0"/>
              <a:t>技术服务，产品</a:t>
            </a:r>
            <a:r>
              <a:rPr lang="zh-CN" altLang="en-US" sz="1200" dirty="0" smtClean="0"/>
              <a:t>已获得国家版权局软件著作权证书，是一家专业的医疗软件开发及网络应用系统服务提供商。</a:t>
            </a:r>
            <a:endParaRPr lang="zh-CN" altLang="en-US" sz="1200" dirty="0" smtClean="0"/>
          </a:p>
        </p:txBody>
      </p:sp>
      <p:sp>
        <p:nvSpPr>
          <p:cNvPr id="6" name="13 CuadroTexto"/>
          <p:cNvSpPr txBox="1"/>
          <p:nvPr/>
        </p:nvSpPr>
        <p:spPr>
          <a:xfrm>
            <a:off x="7707896" y="4823050"/>
            <a:ext cx="260350" cy="275590"/>
          </a:xfrm>
          <a:prstGeom prst="rect">
            <a:avLst/>
          </a:prstGeom>
          <a:noFill/>
        </p:spPr>
        <p:txBody>
          <a:bodyPr wrap="none" rtlCol="0">
            <a:spAutoFit/>
          </a:bodyPr>
          <a:lstStyle/>
          <a:p>
            <a:pPr algn="ctr"/>
            <a:r>
              <a:rPr lang="en-US" altLang="es-ES" sz="1200" b="1" dirty="0">
                <a:solidFill>
                  <a:srgbClr val="04AEDA"/>
                </a:solidFill>
              </a:rPr>
              <a:t>3</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2000" dirty="0">
                <a:latin typeface="微软雅黑" panose="020B0503020204020204" pitchFamily="34" charset="-122"/>
                <a:ea typeface="微软雅黑" panose="020B0503020204020204" pitchFamily="34" charset="-122"/>
              </a:rPr>
              <a:t>企业简介</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药品进销存著作权证书"/>
          <p:cNvPicPr>
            <a:picLocks noChangeAspect="1"/>
          </p:cNvPicPr>
          <p:nvPr/>
        </p:nvPicPr>
        <p:blipFill>
          <a:blip r:embed="rId1"/>
          <a:stretch>
            <a:fillRect/>
          </a:stretch>
        </p:blipFill>
        <p:spPr>
          <a:xfrm>
            <a:off x="5994400" y="317500"/>
            <a:ext cx="2361565" cy="3157855"/>
          </a:xfrm>
          <a:prstGeom prst="rect">
            <a:avLst/>
          </a:prstGeom>
        </p:spPr>
      </p:pic>
      <p:pic>
        <p:nvPicPr>
          <p:cNvPr id="5" name="图片 4" descr="医院系统著作权证书"/>
          <p:cNvPicPr>
            <a:picLocks noChangeAspect="1"/>
          </p:cNvPicPr>
          <p:nvPr/>
        </p:nvPicPr>
        <p:blipFill>
          <a:blip r:embed="rId2"/>
          <a:stretch>
            <a:fillRect/>
          </a:stretch>
        </p:blipFill>
        <p:spPr>
          <a:xfrm>
            <a:off x="4953635" y="1424940"/>
            <a:ext cx="2391410" cy="3240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3510915" y="1507490"/>
            <a:ext cx="0" cy="1964055"/>
          </a:xfrm>
          <a:prstGeom prst="line">
            <a:avLst/>
          </a:prstGeom>
          <a:ln w="9525">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26" name="直接连接符 25"/>
          <p:cNvCxnSpPr/>
          <p:nvPr/>
        </p:nvCxnSpPr>
        <p:spPr>
          <a:xfrm flipH="1">
            <a:off x="550545" y="1514475"/>
            <a:ext cx="2952750" cy="0"/>
          </a:xfrm>
          <a:prstGeom prst="line">
            <a:avLst/>
          </a:prstGeom>
          <a:ln w="9525">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28" name="直接连接符 27"/>
          <p:cNvCxnSpPr/>
          <p:nvPr/>
        </p:nvCxnSpPr>
        <p:spPr>
          <a:xfrm flipH="1">
            <a:off x="550545" y="3470910"/>
            <a:ext cx="2970530" cy="0"/>
          </a:xfrm>
          <a:prstGeom prst="line">
            <a:avLst/>
          </a:prstGeom>
          <a:ln w="9525">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31" name="直接连接符 30"/>
          <p:cNvCxnSpPr/>
          <p:nvPr/>
        </p:nvCxnSpPr>
        <p:spPr>
          <a:xfrm>
            <a:off x="559435" y="1519555"/>
            <a:ext cx="0" cy="1937385"/>
          </a:xfrm>
          <a:prstGeom prst="line">
            <a:avLst/>
          </a:prstGeom>
          <a:ln w="9525">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33" name="直接连接符 32"/>
          <p:cNvCxnSpPr/>
          <p:nvPr/>
        </p:nvCxnSpPr>
        <p:spPr>
          <a:xfrm flipV="1">
            <a:off x="3520703" y="2355850"/>
            <a:ext cx="422275" cy="0"/>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cxnSp>
        <p:nvCxnSpPr>
          <p:cNvPr id="34" name="直接连接符 33"/>
          <p:cNvCxnSpPr/>
          <p:nvPr/>
        </p:nvCxnSpPr>
        <p:spPr>
          <a:xfrm>
            <a:off x="3942715" y="1179195"/>
            <a:ext cx="0" cy="2531745"/>
          </a:xfrm>
          <a:prstGeom prst="line">
            <a:avLst/>
          </a:prstGeom>
          <a:ln>
            <a:solidFill>
              <a:srgbClr val="04AEDA"/>
            </a:solidFill>
          </a:ln>
        </p:spPr>
        <p:style>
          <a:lnRef idx="1">
            <a:schemeClr val="accent2"/>
          </a:lnRef>
          <a:fillRef idx="3">
            <a:schemeClr val="accent2"/>
          </a:fillRef>
          <a:effectRef idx="2">
            <a:schemeClr val="accent2"/>
          </a:effectRef>
          <a:fontRef idx="minor">
            <a:schemeClr val="lt1"/>
          </a:fontRef>
        </p:style>
      </p:cxnSp>
      <p:pic>
        <p:nvPicPr>
          <p:cNvPr id="2050" name="Picture 2" descr="C:\Users\iamisis\Desktop\图片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3415" y="1652270"/>
            <a:ext cx="2764790" cy="1702435"/>
          </a:xfrm>
          <a:prstGeom prst="rect">
            <a:avLst/>
          </a:prstGeom>
          <a:ln w="9525">
            <a:solidFill>
              <a:srgbClr val="04AEDA"/>
            </a:solidFill>
          </a:ln>
          <a:extLst>
            <a:ext uri="{909E8E84-426E-40DD-AFC4-6F175D3DCCD1}">
              <a14:hiddenFill xmlns:a14="http://schemas.microsoft.com/office/drawing/2010/main">
                <a:solidFill>
                  <a:srgbClr val="FFFFFF"/>
                </a:solidFill>
              </a14:hiddenFill>
            </a:ext>
          </a:extLst>
        </p:spPr>
      </p:pic>
      <p:sp>
        <p:nvSpPr>
          <p:cNvPr id="59" name="矩形 58"/>
          <p:cNvSpPr/>
          <p:nvPr/>
        </p:nvSpPr>
        <p:spPr>
          <a:xfrm>
            <a:off x="4211960" y="2276867"/>
            <a:ext cx="1548172" cy="355079"/>
          </a:xfrm>
          <a:prstGeom prst="rect">
            <a:avLst/>
          </a:prstGeom>
          <a:noFill/>
          <a:ln>
            <a:solidFill>
              <a:srgbClr val="04AEDA"/>
            </a:solidFill>
          </a:ln>
          <a:effectLst/>
        </p:spPr>
        <p:style>
          <a:lnRef idx="1">
            <a:schemeClr val="accent3"/>
          </a:lnRef>
          <a:fillRef idx="3">
            <a:schemeClr val="accent3"/>
          </a:fillRef>
          <a:effectRef idx="2">
            <a:schemeClr val="accent3"/>
          </a:effectRef>
          <a:fontRef idx="minor">
            <a:schemeClr val="lt1"/>
          </a:fontRef>
        </p:style>
        <p:txBody>
          <a:bodyPr rtlCol="0" anchor="ctr"/>
          <a:lstStyle/>
          <a:p>
            <a:r>
              <a:rPr lang="en-US" altLang="zh-CN" sz="1200" dirty="0" smtClean="0">
                <a:solidFill>
                  <a:schemeClr val="tx1"/>
                </a:solidFill>
                <a:latin typeface="微软雅黑" panose="020B0503020204020204" pitchFamily="34" charset="-122"/>
                <a:ea typeface="微软雅黑" panose="020B0503020204020204" pitchFamily="34" charset="-122"/>
              </a:rPr>
              <a:t>  b. </a:t>
            </a:r>
            <a:r>
              <a:rPr lang="zh-CN" altLang="en-US" sz="1200" dirty="0" smtClean="0">
                <a:solidFill>
                  <a:schemeClr val="tx1"/>
                </a:solidFill>
                <a:latin typeface="微软雅黑" panose="020B0503020204020204" pitchFamily="34" charset="-122"/>
                <a:ea typeface="微软雅黑" panose="020B0503020204020204" pitchFamily="34" charset="-122"/>
              </a:rPr>
              <a:t>易于使用</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4211960" y="1019193"/>
            <a:ext cx="1548172"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中小型医院管理系统</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7" name="矩形 66"/>
          <p:cNvSpPr/>
          <p:nvPr/>
        </p:nvSpPr>
        <p:spPr>
          <a:xfrm>
            <a:off x="4211960" y="2276867"/>
            <a:ext cx="1548172"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altLang="zh-CN" sz="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 </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云健康平台</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8" name="矩形 67"/>
          <p:cNvSpPr/>
          <p:nvPr/>
        </p:nvSpPr>
        <p:spPr>
          <a:xfrm>
            <a:off x="4211960" y="3532987"/>
            <a:ext cx="1548172" cy="355079"/>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altLang="zh-CN" sz="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c. </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健康体检报告系统</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13 CuadroTexto"/>
          <p:cNvSpPr txBox="1"/>
          <p:nvPr/>
        </p:nvSpPr>
        <p:spPr>
          <a:xfrm>
            <a:off x="7707896" y="4823050"/>
            <a:ext cx="260350" cy="275590"/>
          </a:xfrm>
          <a:prstGeom prst="rect">
            <a:avLst/>
          </a:prstGeom>
          <a:noFill/>
        </p:spPr>
        <p:txBody>
          <a:bodyPr wrap="none" rtlCol="0">
            <a:spAutoFit/>
          </a:bodyPr>
          <a:lstStyle/>
          <a:p>
            <a:pPr algn="ctr"/>
            <a:r>
              <a:rPr lang="en-US" altLang="zh-CN" sz="1200" b="1" dirty="0" smtClean="0">
                <a:solidFill>
                  <a:srgbClr val="04AEDA"/>
                </a:solidFill>
              </a:rPr>
              <a:t>4</a:t>
            </a:r>
            <a:endParaRPr lang="es-ES" sz="1200" b="1" dirty="0">
              <a:solidFill>
                <a:srgbClr val="04AEDA"/>
              </a:solidFill>
            </a:endParaRPr>
          </a:p>
        </p:txBody>
      </p:sp>
      <p:cxnSp>
        <p:nvCxnSpPr>
          <p:cNvPr id="36" name="直接连接符 35"/>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38"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2000" dirty="0">
                <a:latin typeface="微软雅黑" panose="020B0503020204020204" pitchFamily="34" charset="-122"/>
                <a:ea typeface="微软雅黑" panose="020B0503020204020204" pitchFamily="34" charset="-122"/>
                <a:sym typeface="+mn-ea"/>
              </a:rPr>
              <a:t>好管家健康平台架构</a:t>
            </a:r>
            <a:endParaRPr lang="en-US" altLang="zh-CN" sz="20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356995" y="2384425"/>
            <a:ext cx="589280" cy="21399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医院管理</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503805" y="2381250"/>
            <a:ext cx="589280" cy="21399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健康体检</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895475" y="1752600"/>
            <a:ext cx="589280" cy="33718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好管家</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医院软件</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939800" y="2886710"/>
            <a:ext cx="589280" cy="46037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中小医院</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管理系统</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1748790" y="2886710"/>
            <a:ext cx="487680" cy="33718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云健康</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平台</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2498090" y="2886710"/>
            <a:ext cx="589280" cy="337185"/>
          </a:xfrm>
          <a:prstGeom prst="rect">
            <a:avLst/>
          </a:prstGeom>
          <a:noFill/>
        </p:spPr>
        <p:txBody>
          <a:bodyPr wrap="none" rtlCol="0">
            <a:spAutoFit/>
            <a:scene3d>
              <a:camera prst="orthographicFront"/>
              <a:lightRig rig="threePt" dir="t"/>
            </a:scene3d>
          </a:bodyPr>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体检报告</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gn="ctr"/>
            <a:r>
              <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系统</a:t>
            </a:r>
            <a:endParaRPr lang="zh-CN" altLang="en-US" sz="80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6033770" y="195580"/>
            <a:ext cx="2633345" cy="1583055"/>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门诊管理、住院管理、药房管理、统计报表、医生、护士工作站</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与云健康平台对接实  现医院向下级医疗机构药品调拨</a:t>
            </a:r>
            <a:endPar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已对接黑龙江公卫平台可与云健康平台协同实现黑龙江公共卫生</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数据上传</a:t>
            </a:r>
            <a:endPar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对接黑龙江省金保平台实现医保报销</a:t>
            </a:r>
            <a:endPar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a:t>
            </a:r>
            <a:r>
              <a:rPr lang="zh-CN" altLang="zh-CN"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对接黑龙江中医健康信息平台</a:t>
            </a:r>
            <a:r>
              <a:rPr lang="en-US" altLang="zh-CN"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对接中</a:t>
            </a:r>
            <a:r>
              <a:rPr lang="en-US" altLang="zh-CN"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6034405" y="1888490"/>
            <a:ext cx="2632710" cy="1103630"/>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门诊管理、药品管理、统计报表</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可接收好管家医院系统药品调拨数据</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适合村医及下属分支机构使用</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en-US" altLang="zh-CN"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已对接黑龙江公卫平台实现慢病数据、就诊数据上传</a:t>
            </a:r>
            <a:endPar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云血糖仪</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血压计传输及微信查询接口</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6033770" y="3101975"/>
            <a:ext cx="2633345" cy="1523365"/>
          </a:xfrm>
          <a:prstGeom prst="rect">
            <a:avLst/>
          </a:prstGeom>
          <a:solidFill>
            <a:srgbClr val="04AEDA"/>
          </a:solidFill>
          <a:ln>
            <a:solidFill>
              <a:srgbClr val="04AEDA"/>
            </a:solidFill>
          </a:ln>
        </p:spPr>
        <p:style>
          <a:lnRef idx="1">
            <a:schemeClr val="accent2"/>
          </a:lnRef>
          <a:fillRef idx="2">
            <a:schemeClr val="accent2"/>
          </a:fillRef>
          <a:effectRef idx="1">
            <a:schemeClr val="accent2"/>
          </a:effectRef>
          <a:fontRef idx="minor">
            <a:schemeClr val="dk1"/>
          </a:fontRef>
        </p:style>
        <p:txBody>
          <a:bodyPr rtlCol="0" anchor="ctr"/>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健康体检数据录入及自动生成体检小结及总检报告</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可接采样试管条码打印机、身份证读卡器</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数据接口可读入检验科设备（迈瑞</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bs800</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生化仪、迈瑞</a:t>
            </a:r>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53xx</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系列血球仪</a:t>
            </a:r>
            <a:r>
              <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）数据</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通过云健康平台实现黑龙江公卫平台体检数据上传</a:t>
            </a:r>
            <a:endParaRPr lang="zh-CN" altLang="en-US"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1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a:t>
            </a:r>
            <a:r>
              <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通过云健康平台提供患者微信端体检结果在线查询服务</a:t>
            </a:r>
            <a:endParaRPr lang="zh-CN" altLang="en-US" sz="10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100"/>
                                        <p:tgtEl>
                                          <p:spTgt spid="25"/>
                                        </p:tgtEl>
                                      </p:cBhvr>
                                    </p:animEffect>
                                  </p:childTnLst>
                                </p:cTn>
                              </p:par>
                              <p:par>
                                <p:cTn id="12" presetID="22" presetClass="exit" presetSubtype="4" fill="hold" nodeType="withEffect">
                                  <p:stCondLst>
                                    <p:cond delay="100"/>
                                  </p:stCondLst>
                                  <p:childTnLst>
                                    <p:animEffect transition="out" filter="wipe(down)">
                                      <p:cBhvr>
                                        <p:cTn id="13" dur="100"/>
                                        <p:tgtEl>
                                          <p:spTgt spid="25"/>
                                        </p:tgtEl>
                                      </p:cBhvr>
                                    </p:animEffect>
                                    <p:set>
                                      <p:cBhvr>
                                        <p:cTn id="14" dur="1" fill="hold">
                                          <p:stCondLst>
                                            <p:cond delay="99"/>
                                          </p:stCondLst>
                                        </p:cTn>
                                        <p:tgtEl>
                                          <p:spTgt spid="25"/>
                                        </p:tgtEl>
                                        <p:attrNameLst>
                                          <p:attrName>style.visibility</p:attrName>
                                        </p:attrNameLst>
                                      </p:cBhvr>
                                      <p:to>
                                        <p:strVal val="hidden"/>
                                      </p:to>
                                    </p:set>
                                  </p:childTnLst>
                                </p:cTn>
                              </p:par>
                              <p:par>
                                <p:cTn id="15" presetID="22" presetClass="entr" presetSubtype="2" fill="hold" nodeType="withEffect">
                                  <p:stCondLst>
                                    <p:cond delay="10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100"/>
                                        <p:tgtEl>
                                          <p:spTgt spid="26"/>
                                        </p:tgtEl>
                                      </p:cBhvr>
                                    </p:animEffect>
                                  </p:childTnLst>
                                </p:cTn>
                              </p:par>
                              <p:par>
                                <p:cTn id="18" presetID="22" presetClass="exit" presetSubtype="2" fill="hold" nodeType="withEffect">
                                  <p:stCondLst>
                                    <p:cond delay="200"/>
                                  </p:stCondLst>
                                  <p:childTnLst>
                                    <p:animEffect transition="out" filter="wipe(right)">
                                      <p:cBhvr>
                                        <p:cTn id="19" dur="100"/>
                                        <p:tgtEl>
                                          <p:spTgt spid="26"/>
                                        </p:tgtEl>
                                      </p:cBhvr>
                                    </p:animEffect>
                                    <p:set>
                                      <p:cBhvr>
                                        <p:cTn id="20" dur="1" fill="hold">
                                          <p:stCondLst>
                                            <p:cond delay="99"/>
                                          </p:stCondLst>
                                        </p:cTn>
                                        <p:tgtEl>
                                          <p:spTgt spid="26"/>
                                        </p:tgtEl>
                                        <p:attrNameLst>
                                          <p:attrName>style.visibility</p:attrName>
                                        </p:attrNameLst>
                                      </p:cBhvr>
                                      <p:to>
                                        <p:strVal val="hidden"/>
                                      </p:to>
                                    </p:set>
                                  </p:childTnLst>
                                </p:cTn>
                              </p:par>
                              <p:par>
                                <p:cTn id="21" presetID="22" presetClass="entr" presetSubtype="1" fill="hold" nodeType="withEffect">
                                  <p:stCondLst>
                                    <p:cond delay="40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100"/>
                                        <p:tgtEl>
                                          <p:spTgt spid="31"/>
                                        </p:tgtEl>
                                      </p:cBhvr>
                                    </p:animEffect>
                                  </p:childTnLst>
                                </p:cTn>
                              </p:par>
                              <p:par>
                                <p:cTn id="24" presetID="22" presetClass="exit" presetSubtype="1" fill="hold" nodeType="withEffect">
                                  <p:stCondLst>
                                    <p:cond delay="500"/>
                                  </p:stCondLst>
                                  <p:childTnLst>
                                    <p:animEffect transition="out" filter="wipe(up)">
                                      <p:cBhvr>
                                        <p:cTn id="25" dur="100"/>
                                        <p:tgtEl>
                                          <p:spTgt spid="31"/>
                                        </p:tgtEl>
                                      </p:cBhvr>
                                    </p:animEffect>
                                    <p:set>
                                      <p:cBhvr>
                                        <p:cTn id="26" dur="1" fill="hold">
                                          <p:stCondLst>
                                            <p:cond delay="99"/>
                                          </p:stCondLst>
                                        </p:cTn>
                                        <p:tgtEl>
                                          <p:spTgt spid="31"/>
                                        </p:tgtEl>
                                        <p:attrNameLst>
                                          <p:attrName>style.visibility</p:attrName>
                                        </p:attrNameLst>
                                      </p:cBhvr>
                                      <p:to>
                                        <p:strVal val="hidden"/>
                                      </p:to>
                                    </p:set>
                                  </p:childTnLst>
                                </p:cTn>
                              </p:par>
                              <p:par>
                                <p:cTn id="27" presetID="22" presetClass="entr" presetSubtype="8" fill="hold" nodeType="withEffect">
                                  <p:stCondLst>
                                    <p:cond delay="50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100"/>
                                        <p:tgtEl>
                                          <p:spTgt spid="28"/>
                                        </p:tgtEl>
                                      </p:cBhvr>
                                    </p:animEffect>
                                  </p:childTnLst>
                                </p:cTn>
                              </p:par>
                              <p:par>
                                <p:cTn id="30" presetID="22" presetClass="exit" presetSubtype="8" fill="hold" nodeType="withEffect">
                                  <p:stCondLst>
                                    <p:cond delay="600"/>
                                  </p:stCondLst>
                                  <p:childTnLst>
                                    <p:animEffect transition="out" filter="wipe(left)">
                                      <p:cBhvr>
                                        <p:cTn id="31" dur="100"/>
                                        <p:tgtEl>
                                          <p:spTgt spid="28"/>
                                        </p:tgtEl>
                                      </p:cBhvr>
                                    </p:animEffect>
                                    <p:set>
                                      <p:cBhvr>
                                        <p:cTn id="32" dur="1" fill="hold">
                                          <p:stCondLst>
                                            <p:cond delay="99"/>
                                          </p:stCondLst>
                                        </p:cTn>
                                        <p:tgtEl>
                                          <p:spTgt spid="28"/>
                                        </p:tgtEl>
                                        <p:attrNameLst>
                                          <p:attrName>style.visibility</p:attrName>
                                        </p:attrNameLst>
                                      </p:cBhvr>
                                      <p:to>
                                        <p:strVal val="hidden"/>
                                      </p:to>
                                    </p:set>
                                  </p:childTnLst>
                                </p:cTn>
                              </p:par>
                              <p:par>
                                <p:cTn id="33" presetID="22" presetClass="entr" presetSubtype="4" fill="hold" nodeType="withEffect">
                                  <p:stCondLst>
                                    <p:cond delay="8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100"/>
                                        <p:tgtEl>
                                          <p:spTgt spid="25"/>
                                        </p:tgtEl>
                                      </p:cBhvr>
                                    </p:animEffect>
                                  </p:childTnLst>
                                </p:cTn>
                              </p:par>
                              <p:par>
                                <p:cTn id="36" presetID="22" presetClass="entr" presetSubtype="8" fill="hold" nodeType="withEffect">
                                  <p:stCondLst>
                                    <p:cond delay="85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100"/>
                                        <p:tgtEl>
                                          <p:spTgt spid="33"/>
                                        </p:tgtEl>
                                      </p:cBhvr>
                                    </p:animEffect>
                                  </p:childTnLst>
                                </p:cTn>
                              </p:par>
                              <p:par>
                                <p:cTn id="39" presetID="16" presetClass="entr" presetSubtype="42" fill="hold" nodeType="withEffect">
                                  <p:stCondLst>
                                    <p:cond delay="960"/>
                                  </p:stCondLst>
                                  <p:childTnLst>
                                    <p:set>
                                      <p:cBhvr>
                                        <p:cTn id="40" dur="1" fill="hold">
                                          <p:stCondLst>
                                            <p:cond delay="0"/>
                                          </p:stCondLst>
                                        </p:cTn>
                                        <p:tgtEl>
                                          <p:spTgt spid="34"/>
                                        </p:tgtEl>
                                        <p:attrNameLst>
                                          <p:attrName>style.visibility</p:attrName>
                                        </p:attrNameLst>
                                      </p:cBhvr>
                                      <p:to>
                                        <p:strVal val="visible"/>
                                      </p:to>
                                    </p:set>
                                    <p:animEffect transition="in" filter="barn(outHorizontal)">
                                      <p:cBhvr>
                                        <p:cTn id="41" dur="100"/>
                                        <p:tgtEl>
                                          <p:spTgt spid="34"/>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10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1000"/>
                                        <p:tgtEl>
                                          <p:spTgt spid="6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2" grpId="0" bldLvl="0" animBg="1"/>
      <p:bldP spid="67" grpId="0" bldLvl="0" animBg="1"/>
      <p:bldP spid="68" grpId="0" bldLvl="0" animBg="1"/>
      <p:bldP spid="9" grpId="0" bldLvl="0" animBg="1"/>
      <p:bldP spid="10"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C:\Users\iamisis\Desktop\MetroStation_2.0_XiaZaiBa\metrostation_by_yankoa-d312tty\PNG\Suites\Blue\MB_0029_program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3158" y="1399406"/>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505325" y="986790"/>
            <a:ext cx="3583940" cy="1172210"/>
            <a:chOff x="2784" y="1018222"/>
            <a:chExt cx="1809261" cy="1357630"/>
          </a:xfrm>
          <a:scene3d>
            <a:camera prst="orthographicFront"/>
            <a:lightRig rig="threePt" dir="t">
              <a:rot lat="0" lon="0" rev="7500000"/>
            </a:lightRig>
          </a:scene3d>
        </p:grpSpPr>
        <p:sp>
          <p:nvSpPr>
            <p:cNvPr id="46" name="圆角矩形 45"/>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47"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好管家中小医院管理系统</a:t>
              </a:r>
              <a:endParaRPr lang="zh-CN" altLang="en-US" sz="2000" dirty="0">
                <a:latin typeface="微软雅黑" panose="020B0503020204020204" pitchFamily="34" charset="-122"/>
                <a:ea typeface="微软雅黑" panose="020B0503020204020204" pitchFamily="34" charset="-122"/>
                <a:sym typeface="+mn-ea"/>
              </a:endParaRPr>
            </a:p>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介绍</a:t>
              </a:r>
              <a:endParaRPr lang="zh-CN" altLang="en-US" sz="2000" b="0"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5398770" y="2231390"/>
            <a:ext cx="1948180" cy="250063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p>
            <a:pPr algn="ctr">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50"/>
                                        <p:tgtEl>
                                          <p:spTgt spid="2"/>
                                        </p:tgtEl>
                                      </p:cBhvr>
                                    </p:animEffect>
                                  </p:childTnLst>
                                </p:cTn>
                              </p:par>
                              <p:par>
                                <p:cTn id="11" presetID="22" presetClass="exit" presetSubtype="1" fill="hold" grpId="1" nodeType="withEffect">
                                  <p:stCondLst>
                                    <p:cond delay="440"/>
                                  </p:stCondLst>
                                  <p:childTnLst>
                                    <p:animEffect transition="out" filter="wipe(up)">
                                      <p:cBhvr>
                                        <p:cTn id="12" dur="250"/>
                                        <p:tgtEl>
                                          <p:spTgt spid="2"/>
                                        </p:tgtEl>
                                      </p:cBhvr>
                                    </p:animEffect>
                                    <p:set>
                                      <p:cBhvr>
                                        <p:cTn id="13" dur="1" fill="hold">
                                          <p:stCondLst>
                                            <p:cond delay="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707896" y="4823050"/>
            <a:ext cx="260350" cy="275590"/>
          </a:xfrm>
          <a:prstGeom prst="rect">
            <a:avLst/>
          </a:prstGeom>
          <a:noFill/>
        </p:spPr>
        <p:txBody>
          <a:bodyPr wrap="none" rtlCol="0">
            <a:spAutoFit/>
          </a:bodyPr>
          <a:lstStyle/>
          <a:p>
            <a:pPr algn="ctr"/>
            <a:r>
              <a:rPr lang="en-US" altLang="es-ES" sz="1200" b="1" dirty="0">
                <a:solidFill>
                  <a:srgbClr val="04AEDA"/>
                </a:solidFill>
              </a:rPr>
              <a:t>6</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好管家中小医院管理系统介绍</a:t>
            </a:r>
            <a:endParaRPr lang="zh-CN" alt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946650" y="822325"/>
            <a:ext cx="3467100" cy="3138170"/>
          </a:xfrm>
          <a:prstGeom prst="rect">
            <a:avLst/>
          </a:prstGeom>
          <a:noFill/>
        </p:spPr>
        <p:txBody>
          <a:bodyPr wrap="square" rtlCol="0" anchor="t">
            <a:spAutoFit/>
          </a:bodyPr>
          <a:p>
            <a:pPr fontAlgn="auto">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本系统集成了门诊挂号、划价收费管理、药库药房管理、住院管理系统、财务、统计管理等各主要环节；新推出的增强版更是增加了门诊住院医生工作站、电子病历编辑器、护士工作站、电子病历、电子处方等强大的功能；更可配套我们的好管家诊疗影像管理子系统实现医疗影像诊断报告在各个医生工作站之间共享。系统拥有强大的院长查询管理、各类报表统计功能、药品门店零售（POS）管理、住院病人费用及电子病历情况；同时可扩展城镇职工医疗保险接口及新农村合作医疗管理接口并已经有许多客户成功定制。</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1-140Z9161FQE"/>
          <p:cNvPicPr>
            <a:picLocks noChangeAspect="1"/>
          </p:cNvPicPr>
          <p:nvPr/>
        </p:nvPicPr>
        <p:blipFill>
          <a:blip r:embed="rId1"/>
          <a:stretch>
            <a:fillRect/>
          </a:stretch>
        </p:blipFill>
        <p:spPr>
          <a:xfrm>
            <a:off x="445135" y="957580"/>
            <a:ext cx="3892550" cy="2919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707896" y="4823050"/>
            <a:ext cx="260350" cy="275590"/>
          </a:xfrm>
          <a:prstGeom prst="rect">
            <a:avLst/>
          </a:prstGeom>
          <a:noFill/>
        </p:spPr>
        <p:txBody>
          <a:bodyPr wrap="none" rtlCol="0">
            <a:spAutoFit/>
          </a:bodyPr>
          <a:lstStyle/>
          <a:p>
            <a:pPr algn="ctr"/>
            <a:r>
              <a:rPr lang="en-US" altLang="es-ES" sz="1200" b="1" dirty="0">
                <a:solidFill>
                  <a:srgbClr val="04AEDA"/>
                </a:solidFill>
              </a:rPr>
              <a:t>7</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好管家中小医院管理系统介绍</a:t>
            </a:r>
            <a:endParaRPr lang="zh-CN" altLang="en-US" sz="1400" dirty="0">
              <a:latin typeface="微软雅黑" panose="020B0503020204020204" pitchFamily="34" charset="-122"/>
              <a:ea typeface="微软雅黑" panose="020B0503020204020204" pitchFamily="34" charset="-122"/>
            </a:endParaRPr>
          </a:p>
        </p:txBody>
      </p:sp>
      <p:pic>
        <p:nvPicPr>
          <p:cNvPr id="4" name="图片 3" descr="1-140Z9161Q33C"/>
          <p:cNvPicPr>
            <a:picLocks noChangeAspect="1"/>
          </p:cNvPicPr>
          <p:nvPr/>
        </p:nvPicPr>
        <p:blipFill>
          <a:blip r:embed="rId1"/>
          <a:stretch>
            <a:fillRect/>
          </a:stretch>
        </p:blipFill>
        <p:spPr>
          <a:xfrm>
            <a:off x="344805" y="965835"/>
            <a:ext cx="4183380" cy="3137535"/>
          </a:xfrm>
          <a:prstGeom prst="rect">
            <a:avLst/>
          </a:prstGeom>
        </p:spPr>
      </p:pic>
      <p:pic>
        <p:nvPicPr>
          <p:cNvPr id="5" name="图片 4" descr="1-150612115IQF"/>
          <p:cNvPicPr>
            <a:picLocks noChangeAspect="1"/>
          </p:cNvPicPr>
          <p:nvPr/>
        </p:nvPicPr>
        <p:blipFill>
          <a:blip r:embed="rId2"/>
          <a:stretch>
            <a:fillRect/>
          </a:stretch>
        </p:blipFill>
        <p:spPr>
          <a:xfrm>
            <a:off x="4787265" y="965835"/>
            <a:ext cx="3850005" cy="3138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C:\Users\iamisis\Desktop\MetroStation_2.0_XiaZaiBa\metrostation_by_yankoa-d312tty\PNG\Suites\Blue\MB_0029_program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3158" y="1399406"/>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505325" y="986790"/>
            <a:ext cx="3583940" cy="1172210"/>
            <a:chOff x="2784" y="1018222"/>
            <a:chExt cx="1809261" cy="1357630"/>
          </a:xfrm>
          <a:scene3d>
            <a:camera prst="orthographicFront"/>
            <a:lightRig rig="threePt" dir="t">
              <a:rot lat="0" lon="0" rev="7500000"/>
            </a:lightRig>
          </a:scene3d>
        </p:grpSpPr>
        <p:sp>
          <p:nvSpPr>
            <p:cNvPr id="46" name="圆角矩形 45"/>
            <p:cNvSpPr/>
            <p:nvPr/>
          </p:nvSpPr>
          <p:spPr>
            <a:xfrm>
              <a:off x="2784" y="1018222"/>
              <a:ext cx="1809261" cy="1357630"/>
            </a:xfrm>
            <a:prstGeom prst="roundRect">
              <a:avLst/>
            </a:prstGeom>
            <a:solidFill>
              <a:srgbClr val="04AEDA"/>
            </a:solidFill>
          </p:spPr>
          <p:style>
            <a:lnRef idx="3">
              <a:schemeClr val="lt1"/>
            </a:lnRef>
            <a:fillRef idx="1">
              <a:schemeClr val="accent5"/>
            </a:fillRef>
            <a:effectRef idx="1">
              <a:schemeClr val="accent5"/>
            </a:effectRef>
            <a:fontRef idx="minor">
              <a:schemeClr val="lt1"/>
            </a:fontRef>
          </p:style>
        </p:sp>
        <p:sp>
          <p:nvSpPr>
            <p:cNvPr id="47" name="圆角矩形 4"/>
            <p:cNvSpPr/>
            <p:nvPr/>
          </p:nvSpPr>
          <p:spPr>
            <a:xfrm>
              <a:off x="69058" y="1084496"/>
              <a:ext cx="1676713" cy="12250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好管家云健康管理平台</a:t>
              </a:r>
              <a:endParaRPr lang="zh-CN" altLang="en-US" sz="2000" dirty="0">
                <a:latin typeface="微软雅黑" panose="020B0503020204020204" pitchFamily="34" charset="-122"/>
                <a:ea typeface="微软雅黑" panose="020B0503020204020204" pitchFamily="34" charset="-122"/>
                <a:sym typeface="+mn-ea"/>
              </a:endParaRPr>
            </a:p>
            <a:p>
              <a:pPr lvl="0" algn="ctr" defTabSz="800100">
                <a:lnSpc>
                  <a:spcPct val="90000"/>
                </a:lnSpc>
                <a:spcBef>
                  <a:spcPct val="0"/>
                </a:spcBef>
                <a:spcAft>
                  <a:spcPct val="35000"/>
                </a:spcAft>
              </a:pPr>
              <a:r>
                <a:rPr lang="zh-CN" altLang="en-US" sz="2000" dirty="0">
                  <a:latin typeface="微软雅黑" panose="020B0503020204020204" pitchFamily="34" charset="-122"/>
                  <a:ea typeface="微软雅黑" panose="020B0503020204020204" pitchFamily="34" charset="-122"/>
                  <a:sym typeface="+mn-ea"/>
                </a:rPr>
                <a:t>介绍</a:t>
              </a:r>
              <a:endParaRPr lang="zh-CN" altLang="en-US" sz="2000" b="0"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sp>
        <p:nvSpPr>
          <p:cNvPr id="2" name="矩形 1"/>
          <p:cNvSpPr/>
          <p:nvPr/>
        </p:nvSpPr>
        <p:spPr>
          <a:xfrm>
            <a:off x="5398770" y="2231390"/>
            <a:ext cx="1948180" cy="2500630"/>
          </a:xfrm>
          <a:prstGeom prst="rect">
            <a:avLst/>
          </a:prstGeom>
          <a:gradFill>
            <a:gsLst>
              <a:gs pos="0">
                <a:srgbClr val="04AEDA"/>
              </a:gs>
              <a:gs pos="80000">
                <a:schemeClr val="accent5">
                  <a:shade val="93000"/>
                  <a:satMod val="130000"/>
                </a:schemeClr>
              </a:gs>
              <a:gs pos="100000">
                <a:schemeClr val="accent5">
                  <a:shade val="94000"/>
                  <a:satMod val="135000"/>
                </a:schemeClr>
              </a:gs>
            </a:gsLst>
          </a:gradFill>
          <a:ln>
            <a:noFill/>
          </a:ln>
          <a:effectLst/>
        </p:spPr>
        <p:style>
          <a:lnRef idx="1">
            <a:schemeClr val="accent5"/>
          </a:lnRef>
          <a:fillRef idx="3">
            <a:schemeClr val="accent5"/>
          </a:fillRef>
          <a:effectRef idx="2">
            <a:schemeClr val="accent5"/>
          </a:effectRef>
          <a:fontRef idx="minor">
            <a:schemeClr val="lt1"/>
          </a:fontRef>
        </p:style>
        <p:txBody>
          <a:bodyPr anchor="ctr"/>
          <a:p>
            <a:pPr algn="ctr">
              <a:defRPr/>
            </a:pPr>
            <a:endParaRPr lang="zh-CN" alt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250"/>
                                        <p:tgtEl>
                                          <p:spTgt spid="2"/>
                                        </p:tgtEl>
                                      </p:cBhvr>
                                    </p:animEffect>
                                  </p:childTnLst>
                                </p:cTn>
                              </p:par>
                              <p:par>
                                <p:cTn id="11" presetID="22" presetClass="exit" presetSubtype="1" fill="hold" grpId="1" nodeType="withEffect">
                                  <p:stCondLst>
                                    <p:cond delay="440"/>
                                  </p:stCondLst>
                                  <p:childTnLst>
                                    <p:animEffect transition="out" filter="wipe(up)">
                                      <p:cBhvr>
                                        <p:cTn id="12" dur="250"/>
                                        <p:tgtEl>
                                          <p:spTgt spid="2"/>
                                        </p:tgtEl>
                                      </p:cBhvr>
                                    </p:animEffect>
                                    <p:set>
                                      <p:cBhvr>
                                        <p:cTn id="13" dur="1" fill="hold">
                                          <p:stCondLst>
                                            <p:cond delay="2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CuadroTexto"/>
          <p:cNvSpPr txBox="1"/>
          <p:nvPr/>
        </p:nvSpPr>
        <p:spPr>
          <a:xfrm>
            <a:off x="7707896" y="4823050"/>
            <a:ext cx="260350" cy="275590"/>
          </a:xfrm>
          <a:prstGeom prst="rect">
            <a:avLst/>
          </a:prstGeom>
          <a:noFill/>
        </p:spPr>
        <p:txBody>
          <a:bodyPr wrap="none" rtlCol="0">
            <a:spAutoFit/>
          </a:bodyPr>
          <a:lstStyle/>
          <a:p>
            <a:pPr algn="ctr"/>
            <a:r>
              <a:rPr lang="en-US" altLang="es-ES" sz="1200" b="1" dirty="0">
                <a:solidFill>
                  <a:srgbClr val="04AEDA"/>
                </a:solidFill>
              </a:rPr>
              <a:t>9</a:t>
            </a:r>
            <a:endParaRPr lang="en-US" altLang="es-ES" sz="1200" b="1" dirty="0">
              <a:solidFill>
                <a:srgbClr val="04AEDA"/>
              </a:solidFill>
            </a:endParaRPr>
          </a:p>
        </p:txBody>
      </p:sp>
      <p:cxnSp>
        <p:nvCxnSpPr>
          <p:cNvPr id="11" name="直接连接符 10"/>
          <p:cNvCxnSpPr/>
          <p:nvPr/>
        </p:nvCxnSpPr>
        <p:spPr>
          <a:xfrm flipH="1">
            <a:off x="213965" y="561975"/>
            <a:ext cx="309795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7"/>
          <p:cNvSpPr>
            <a:spLocks noChangeArrowheads="1"/>
          </p:cNvSpPr>
          <p:nvPr/>
        </p:nvSpPr>
        <p:spPr bwMode="auto">
          <a:xfrm>
            <a:off x="0" y="523876"/>
            <a:ext cx="215900" cy="71438"/>
          </a:xfrm>
          <a:prstGeom prst="rect">
            <a:avLst/>
          </a:prstGeom>
          <a:solidFill>
            <a:srgbClr val="00B0F0"/>
          </a:solidFill>
          <a:ln w="9525">
            <a:noFill/>
            <a:miter lim="800000"/>
          </a:ln>
        </p:spPr>
        <p:txBody>
          <a:bodyPr wrap="none" anchor="ctr"/>
          <a:lstStyle/>
          <a:p>
            <a:endParaRPr lang="zh-CN" altLang="en-US"/>
          </a:p>
        </p:txBody>
      </p:sp>
      <p:sp>
        <p:nvSpPr>
          <p:cNvPr id="13" name="TextBox 5"/>
          <p:cNvSpPr txBox="1">
            <a:spLocks noChangeArrowheads="1"/>
          </p:cNvSpPr>
          <p:nvPr/>
        </p:nvSpPr>
        <p:spPr bwMode="auto">
          <a:xfrm>
            <a:off x="560314" y="193675"/>
            <a:ext cx="255587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2565"/>
              </a:lnSpc>
            </a:pPr>
            <a:r>
              <a:rPr lang="zh-CN" altLang="en-US" sz="1400" dirty="0">
                <a:latin typeface="微软雅黑" panose="020B0503020204020204" pitchFamily="34" charset="-122"/>
                <a:ea typeface="微软雅黑" panose="020B0503020204020204" pitchFamily="34" charset="-122"/>
              </a:rPr>
              <a:t>好管家云健康管理平台介绍</a:t>
            </a:r>
            <a:endParaRPr lang="zh-CN" altLang="en-US" sz="1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658995" y="523875"/>
            <a:ext cx="3718560" cy="3969385"/>
          </a:xfrm>
          <a:prstGeom prst="rect">
            <a:avLst/>
          </a:prstGeom>
          <a:noFill/>
        </p:spPr>
        <p:txBody>
          <a:bodyPr wrap="square" rtlCol="0" anchor="t">
            <a:spAutoFit/>
          </a:bodyPr>
          <a:p>
            <a:pPr fontAlgn="auto">
              <a:lnSpc>
                <a:spcPct val="150000"/>
              </a:lnSpc>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《好管家-云健康医疗平台》为“互联网大数据+医疗硬件+云端服务”的产品，是为医疗机构提供了互联网+医疗应用平台，主要实现医疗机构</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卫生院</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及分支机构</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村医</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的数据管理药品调拨，统计报表管理、在线血压监测、血糖监测、云医生工作站、健康跟踪应用等全新的功能。</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演示地址demo.hgjsoft.com 卫生院登陆账号wsy村医登录账号</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cy</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密码空）</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平台实现卫生院下属对卫生室的统筹管理，含对村医诊费项目及收费标准的统一管理，导入卫生院端调拨数据功能，统计分析村医经营数据的功能，村医/患者健康数据的采集及管理，</a:t>
            </a:r>
            <a:r>
              <a:rPr lang="zh-CN" altLang="en-US" sz="12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提供通过云血压计/血糖仪监控居民健康数据的服务</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（云血压计、云血糖仪为硬件产品需单独按具体需求数量联系订购不在此协议范围内）;已实现与黑龙江公卫平台数据对接。</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yjk1"/>
          <p:cNvPicPr>
            <a:picLocks noChangeAspect="1"/>
          </p:cNvPicPr>
          <p:nvPr/>
        </p:nvPicPr>
        <p:blipFill>
          <a:blip r:embed="rId1"/>
          <a:stretch>
            <a:fillRect/>
          </a:stretch>
        </p:blipFill>
        <p:spPr>
          <a:xfrm>
            <a:off x="400050" y="711200"/>
            <a:ext cx="3140075" cy="1691005"/>
          </a:xfrm>
          <a:prstGeom prst="rect">
            <a:avLst/>
          </a:prstGeom>
        </p:spPr>
      </p:pic>
      <p:pic>
        <p:nvPicPr>
          <p:cNvPr id="5" name="图片 4" descr="yjk0"/>
          <p:cNvPicPr>
            <a:picLocks noChangeAspect="1"/>
          </p:cNvPicPr>
          <p:nvPr/>
        </p:nvPicPr>
        <p:blipFill>
          <a:blip r:embed="rId2"/>
          <a:stretch>
            <a:fillRect/>
          </a:stretch>
        </p:blipFill>
        <p:spPr>
          <a:xfrm>
            <a:off x="560070" y="2072640"/>
            <a:ext cx="3822700" cy="2283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2100</Words>
  <Application>WPS 演示</Application>
  <PresentationFormat>全屏显示(16:9)</PresentationFormat>
  <Paragraphs>163</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15</vt:i4>
      </vt:variant>
    </vt:vector>
  </HeadingPairs>
  <TitlesOfParts>
    <vt:vector size="23" baseType="lpstr">
      <vt:lpstr>Arial</vt:lpstr>
      <vt:lpstr>宋体</vt:lpstr>
      <vt:lpstr>Wingdings</vt:lpstr>
      <vt:lpstr>微软雅黑</vt:lpstr>
      <vt:lpstr>Calibri</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iamisis</dc:creator>
  <cp:lastModifiedBy>Lenovo</cp:lastModifiedBy>
  <cp:revision>85</cp:revision>
  <dcterms:created xsi:type="dcterms:W3CDTF">2012-04-11T02:39:00Z</dcterms:created>
  <dcterms:modified xsi:type="dcterms:W3CDTF">2020-08-27T00:31:17Z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